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4" r:id="rId9"/>
    <p:sldId id="265" r:id="rId10"/>
    <p:sldId id="274" r:id="rId11"/>
    <p:sldId id="275" r:id="rId12"/>
    <p:sldId id="268" r:id="rId13"/>
    <p:sldId id="269" r:id="rId14"/>
    <p:sldId id="266" r:id="rId15"/>
    <p:sldId id="270" r:id="rId16"/>
    <p:sldId id="276" r:id="rId17"/>
    <p:sldId id="27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ndice Conner" initials="CC" lastIdx="1" clrIdx="0">
    <p:extLst>
      <p:ext uri="{19B8F6BF-5375-455C-9EA6-DF929625EA0E}">
        <p15:presenceInfo xmlns:p15="http://schemas.microsoft.com/office/powerpoint/2012/main" userId="S-1-5-21-861567501-1708537768-854245398-3957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EFEFE"/>
    <a:srgbClr val="FF99FF"/>
    <a:srgbClr val="27E955"/>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1" d="100"/>
          <a:sy n="81" d="100"/>
        </p:scale>
        <p:origin x="78" y="5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EBF4A1-8EFF-4EE4-B276-FF940331A54D}" type="datetimeFigureOut">
              <a:rPr lang="en-US" smtClean="0"/>
              <a:t>2/18/2016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D970E6-0B26-4FFC-9FFB-D72AFB3EE7D1}" type="slidenum">
              <a:rPr lang="en-US" smtClean="0"/>
              <a:t>‹#›</a:t>
            </a:fld>
            <a:endParaRPr lang="en-US" dirty="0"/>
          </a:p>
        </p:txBody>
      </p:sp>
    </p:spTree>
    <p:extLst>
      <p:ext uri="{BB962C8B-B14F-4D97-AF65-F5344CB8AC3E}">
        <p14:creationId xmlns:p14="http://schemas.microsoft.com/office/powerpoint/2010/main" val="14163783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D970E6-0B26-4FFC-9FFB-D72AFB3EE7D1}" type="slidenum">
              <a:rPr lang="en-US" smtClean="0"/>
              <a:t>13</a:t>
            </a:fld>
            <a:endParaRPr lang="en-US" dirty="0"/>
          </a:p>
        </p:txBody>
      </p:sp>
    </p:spTree>
    <p:extLst>
      <p:ext uri="{BB962C8B-B14F-4D97-AF65-F5344CB8AC3E}">
        <p14:creationId xmlns:p14="http://schemas.microsoft.com/office/powerpoint/2010/main" val="2204696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29A15D3-FAE3-4EC3-A762-8297B5E5F740}" type="datetimeFigureOut">
              <a:rPr lang="en-US" smtClean="0"/>
              <a:t>2/18/2016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16CAE0-8D8A-4140-8D50-458A613B75F0}" type="slidenum">
              <a:rPr lang="en-US" smtClean="0"/>
              <a:t>‹#›</a:t>
            </a:fld>
            <a:endParaRPr lang="en-US" dirty="0"/>
          </a:p>
        </p:txBody>
      </p:sp>
    </p:spTree>
    <p:extLst>
      <p:ext uri="{BB962C8B-B14F-4D97-AF65-F5344CB8AC3E}">
        <p14:creationId xmlns:p14="http://schemas.microsoft.com/office/powerpoint/2010/main" val="35374742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9A15D3-FAE3-4EC3-A762-8297B5E5F740}" type="datetimeFigureOut">
              <a:rPr lang="en-US" smtClean="0"/>
              <a:t>2/18/2016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16CAE0-8D8A-4140-8D50-458A613B75F0}" type="slidenum">
              <a:rPr lang="en-US" smtClean="0"/>
              <a:t>‹#›</a:t>
            </a:fld>
            <a:endParaRPr lang="en-US" dirty="0"/>
          </a:p>
        </p:txBody>
      </p:sp>
    </p:spTree>
    <p:extLst>
      <p:ext uri="{BB962C8B-B14F-4D97-AF65-F5344CB8AC3E}">
        <p14:creationId xmlns:p14="http://schemas.microsoft.com/office/powerpoint/2010/main" val="1497917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29A15D3-FAE3-4EC3-A762-8297B5E5F740}" type="datetimeFigureOut">
              <a:rPr lang="en-US" smtClean="0"/>
              <a:t>2/18/2016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16CAE0-8D8A-4140-8D50-458A613B75F0}" type="slidenum">
              <a:rPr lang="en-US" smtClean="0"/>
              <a:t>‹#›</a:t>
            </a:fld>
            <a:endParaRPr lang="en-US" dirty="0"/>
          </a:p>
        </p:txBody>
      </p:sp>
    </p:spTree>
    <p:extLst>
      <p:ext uri="{BB962C8B-B14F-4D97-AF65-F5344CB8AC3E}">
        <p14:creationId xmlns:p14="http://schemas.microsoft.com/office/powerpoint/2010/main" val="2062106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29A15D3-FAE3-4EC3-A762-8297B5E5F740}" type="datetimeFigureOut">
              <a:rPr lang="en-US" smtClean="0"/>
              <a:t>2/18/2016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B16CAE0-8D8A-4140-8D50-458A613B75F0}" type="slidenum">
              <a:rPr lang="en-US" smtClean="0"/>
              <a:t>‹#›</a:t>
            </a:fld>
            <a:endParaRPr lang="en-US" dirty="0"/>
          </a:p>
        </p:txBody>
      </p:sp>
    </p:spTree>
    <p:extLst>
      <p:ext uri="{BB962C8B-B14F-4D97-AF65-F5344CB8AC3E}">
        <p14:creationId xmlns:p14="http://schemas.microsoft.com/office/powerpoint/2010/main" val="3405092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29A15D3-FAE3-4EC3-A762-8297B5E5F740}" type="datetimeFigureOut">
              <a:rPr lang="en-US" smtClean="0"/>
              <a:t>2/18/2016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B16CAE0-8D8A-4140-8D50-458A613B75F0}" type="slidenum">
              <a:rPr lang="en-US" smtClean="0"/>
              <a:t>‹#›</a:t>
            </a:fld>
            <a:endParaRPr lang="en-US" dirty="0"/>
          </a:p>
        </p:txBody>
      </p:sp>
    </p:spTree>
    <p:extLst>
      <p:ext uri="{BB962C8B-B14F-4D97-AF65-F5344CB8AC3E}">
        <p14:creationId xmlns:p14="http://schemas.microsoft.com/office/powerpoint/2010/main" val="2538215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29A15D3-FAE3-4EC3-A762-8297B5E5F740}" type="datetimeFigureOut">
              <a:rPr lang="en-US" smtClean="0"/>
              <a:t>2/18/2016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B16CAE0-8D8A-4140-8D50-458A613B75F0}" type="slidenum">
              <a:rPr lang="en-US" smtClean="0"/>
              <a:t>‹#›</a:t>
            </a:fld>
            <a:endParaRPr lang="en-US" dirty="0"/>
          </a:p>
        </p:txBody>
      </p:sp>
    </p:spTree>
    <p:extLst>
      <p:ext uri="{BB962C8B-B14F-4D97-AF65-F5344CB8AC3E}">
        <p14:creationId xmlns:p14="http://schemas.microsoft.com/office/powerpoint/2010/main" val="15452608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9A15D3-FAE3-4EC3-A762-8297B5E5F740}" type="datetimeFigureOut">
              <a:rPr lang="en-US" smtClean="0"/>
              <a:t>2/18/2016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B16CAE0-8D8A-4140-8D50-458A613B75F0}" type="slidenum">
              <a:rPr lang="en-US" smtClean="0"/>
              <a:t>‹#›</a:t>
            </a:fld>
            <a:endParaRPr lang="en-US" dirty="0"/>
          </a:p>
        </p:txBody>
      </p:sp>
    </p:spTree>
    <p:extLst>
      <p:ext uri="{BB962C8B-B14F-4D97-AF65-F5344CB8AC3E}">
        <p14:creationId xmlns:p14="http://schemas.microsoft.com/office/powerpoint/2010/main" val="28811377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9A15D3-FAE3-4EC3-A762-8297B5E5F740}" type="datetimeFigureOut">
              <a:rPr lang="en-US" smtClean="0"/>
              <a:t>2/18/2016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B16CAE0-8D8A-4140-8D50-458A613B75F0}" type="slidenum">
              <a:rPr lang="en-US" smtClean="0"/>
              <a:t>‹#›</a:t>
            </a:fld>
            <a:endParaRPr lang="en-US" dirty="0"/>
          </a:p>
        </p:txBody>
      </p:sp>
    </p:spTree>
    <p:extLst>
      <p:ext uri="{BB962C8B-B14F-4D97-AF65-F5344CB8AC3E}">
        <p14:creationId xmlns:p14="http://schemas.microsoft.com/office/powerpoint/2010/main" val="568244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9A15D3-FAE3-4EC3-A762-8297B5E5F740}" type="datetimeFigureOut">
              <a:rPr lang="en-US" smtClean="0"/>
              <a:t>2/18/2016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B16CAE0-8D8A-4140-8D50-458A613B75F0}" type="slidenum">
              <a:rPr lang="en-US" smtClean="0"/>
              <a:t>‹#›</a:t>
            </a:fld>
            <a:endParaRPr lang="en-US" dirty="0"/>
          </a:p>
        </p:txBody>
      </p:sp>
    </p:spTree>
    <p:extLst>
      <p:ext uri="{BB962C8B-B14F-4D97-AF65-F5344CB8AC3E}">
        <p14:creationId xmlns:p14="http://schemas.microsoft.com/office/powerpoint/2010/main" val="1097545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9A15D3-FAE3-4EC3-A762-8297B5E5F740}" type="datetimeFigureOut">
              <a:rPr lang="en-US" smtClean="0"/>
              <a:t>2/18/2016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16CAE0-8D8A-4140-8D50-458A613B75F0}" type="slidenum">
              <a:rPr lang="en-US" smtClean="0"/>
              <a:t>‹#›</a:t>
            </a:fld>
            <a:endParaRPr lang="en-US" dirty="0"/>
          </a:p>
        </p:txBody>
      </p:sp>
    </p:spTree>
    <p:extLst>
      <p:ext uri="{BB962C8B-B14F-4D97-AF65-F5344CB8AC3E}">
        <p14:creationId xmlns:p14="http://schemas.microsoft.com/office/powerpoint/2010/main" val="40764599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9A15D3-FAE3-4EC3-A762-8297B5E5F740}" type="datetimeFigureOut">
              <a:rPr lang="en-US" smtClean="0"/>
              <a:t>2/18/2016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16CAE0-8D8A-4140-8D50-458A613B75F0}" type="slidenum">
              <a:rPr lang="en-US" smtClean="0"/>
              <a:t>‹#›</a:t>
            </a:fld>
            <a:endParaRPr lang="en-US" dirty="0"/>
          </a:p>
        </p:txBody>
      </p:sp>
    </p:spTree>
    <p:extLst>
      <p:ext uri="{BB962C8B-B14F-4D97-AF65-F5344CB8AC3E}">
        <p14:creationId xmlns:p14="http://schemas.microsoft.com/office/powerpoint/2010/main" val="6345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9A15D3-FAE3-4EC3-A762-8297B5E5F740}" type="datetimeFigureOut">
              <a:rPr lang="en-US" smtClean="0"/>
              <a:t>2/18/2016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16CAE0-8D8A-4140-8D50-458A613B75F0}" type="slidenum">
              <a:rPr lang="en-US" smtClean="0"/>
              <a:t>‹#›</a:t>
            </a:fld>
            <a:endParaRPr lang="en-US" dirty="0"/>
          </a:p>
        </p:txBody>
      </p:sp>
    </p:spTree>
    <p:extLst>
      <p:ext uri="{BB962C8B-B14F-4D97-AF65-F5344CB8AC3E}">
        <p14:creationId xmlns:p14="http://schemas.microsoft.com/office/powerpoint/2010/main" val="23147372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health.nytimes.com/health/guides/disease/psychosis/overview.html?inline=nyt-classifier"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95754" y="1122363"/>
            <a:ext cx="9472246" cy="3156560"/>
          </a:xfrm>
        </p:spPr>
        <p:txBody>
          <a:bodyPr>
            <a:normAutofit/>
          </a:bodyPr>
          <a:lstStyle/>
          <a:p>
            <a:r>
              <a:rPr lang="en-US" dirty="0" smtClean="0">
                <a:solidFill>
                  <a:srgbClr val="FFFF00"/>
                </a:solidFill>
              </a:rPr>
              <a:t> Battling Depression</a:t>
            </a:r>
            <a:br>
              <a:rPr lang="en-US" dirty="0" smtClean="0">
                <a:solidFill>
                  <a:srgbClr val="FFFF00"/>
                </a:solidFill>
              </a:rPr>
            </a:br>
            <a:r>
              <a:rPr lang="en-US" dirty="0" smtClean="0">
                <a:solidFill>
                  <a:srgbClr val="FFFF00"/>
                </a:solidFill>
              </a:rPr>
              <a:t>in</a:t>
            </a:r>
            <a:br>
              <a:rPr lang="en-US" dirty="0" smtClean="0">
                <a:solidFill>
                  <a:srgbClr val="FFFF00"/>
                </a:solidFill>
              </a:rPr>
            </a:br>
            <a:r>
              <a:rPr lang="en-US" dirty="0" smtClean="0">
                <a:solidFill>
                  <a:srgbClr val="FFFF00"/>
                </a:solidFill>
              </a:rPr>
              <a:t> High Achievers/Perfectionists</a:t>
            </a:r>
            <a:endParaRPr lang="en-US" dirty="0">
              <a:solidFill>
                <a:srgbClr val="FFFF00"/>
              </a:solidFill>
            </a:endParaRPr>
          </a:p>
        </p:txBody>
      </p:sp>
      <p:sp>
        <p:nvSpPr>
          <p:cNvPr id="3" name="Subtitle 2"/>
          <p:cNvSpPr>
            <a:spLocks noGrp="1"/>
          </p:cNvSpPr>
          <p:nvPr>
            <p:ph type="subTitle" idx="1"/>
          </p:nvPr>
        </p:nvSpPr>
        <p:spPr>
          <a:xfrm flipH="1">
            <a:off x="8522676" y="5662246"/>
            <a:ext cx="3036277" cy="457200"/>
          </a:xfrm>
        </p:spPr>
        <p:txBody>
          <a:bodyPr>
            <a:normAutofit/>
          </a:bodyPr>
          <a:lstStyle/>
          <a:p>
            <a:r>
              <a:rPr lang="en-US" dirty="0" smtClean="0"/>
              <a:t>Candice Conner, PsyD</a:t>
            </a:r>
            <a:endParaRPr lang="en-US" dirty="0"/>
          </a:p>
        </p:txBody>
      </p:sp>
    </p:spTree>
    <p:extLst>
      <p:ext uri="{BB962C8B-B14F-4D97-AF65-F5344CB8AC3E}">
        <p14:creationId xmlns:p14="http://schemas.microsoft.com/office/powerpoint/2010/main" val="28727129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b="1" dirty="0" smtClean="0"/>
              <a:t>Perfectionism: </a:t>
            </a:r>
            <a:r>
              <a:rPr lang="en-US" dirty="0" smtClean="0"/>
              <a:t/>
            </a:r>
            <a:br>
              <a:rPr lang="en-US" dirty="0" smtClean="0"/>
            </a:br>
            <a:r>
              <a:rPr lang="en-US" dirty="0" smtClean="0"/>
              <a:t>       </a:t>
            </a:r>
            <a:r>
              <a:rPr lang="en-US" sz="2700" dirty="0" smtClean="0"/>
              <a:t>Multidimensional personality trait characterized by …</a:t>
            </a:r>
            <a:r>
              <a:rPr lang="en-US" dirty="0" smtClean="0"/>
              <a:t/>
            </a:r>
            <a:br>
              <a:rPr lang="en-US" dirty="0" smtClean="0"/>
            </a:b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          *Striving for </a:t>
            </a:r>
            <a:r>
              <a:rPr lang="en-US" b="1" dirty="0" smtClean="0"/>
              <a:t>flawlessness</a:t>
            </a:r>
          </a:p>
          <a:p>
            <a:pPr marL="0" indent="0">
              <a:buNone/>
            </a:pPr>
            <a:r>
              <a:rPr lang="en-US" dirty="0" smtClean="0"/>
              <a:t>          *Setting </a:t>
            </a:r>
            <a:r>
              <a:rPr lang="en-US" b="1" dirty="0" smtClean="0"/>
              <a:t>excessively high </a:t>
            </a:r>
            <a:r>
              <a:rPr lang="en-US" dirty="0" smtClean="0"/>
              <a:t>performance standards</a:t>
            </a:r>
          </a:p>
          <a:p>
            <a:pPr marL="0" indent="0">
              <a:buNone/>
            </a:pPr>
            <a:r>
              <a:rPr lang="en-US" dirty="0" smtClean="0"/>
              <a:t>          *Having </a:t>
            </a:r>
            <a:r>
              <a:rPr lang="en-US" b="1" dirty="0" smtClean="0"/>
              <a:t>overly critical </a:t>
            </a:r>
            <a:r>
              <a:rPr lang="en-US" dirty="0" smtClean="0"/>
              <a:t>self-evaluations</a:t>
            </a:r>
          </a:p>
          <a:p>
            <a:pPr marL="0" indent="0">
              <a:buNone/>
            </a:pPr>
            <a:r>
              <a:rPr lang="en-US" dirty="0" smtClean="0"/>
              <a:t>          *</a:t>
            </a:r>
            <a:r>
              <a:rPr lang="en-US" b="1" dirty="0" smtClean="0"/>
              <a:t>Worrying</a:t>
            </a:r>
            <a:r>
              <a:rPr lang="en-US" dirty="0" smtClean="0"/>
              <a:t> about others’ evaluations</a:t>
            </a:r>
          </a:p>
          <a:p>
            <a:pPr marL="0" indent="0">
              <a:buNone/>
            </a:pPr>
            <a:endParaRPr lang="en-US" dirty="0"/>
          </a:p>
          <a:p>
            <a:pPr marL="0" indent="0">
              <a:buNone/>
            </a:pPr>
            <a:endParaRPr lang="en-US" dirty="0" smtClean="0"/>
          </a:p>
          <a:p>
            <a:pPr marL="0" indent="0">
              <a:buNone/>
            </a:pPr>
            <a:r>
              <a:rPr lang="en-US" dirty="0"/>
              <a:t>P</a:t>
            </a:r>
            <a:r>
              <a:rPr lang="en-US" dirty="0" smtClean="0"/>
              <a:t>ositive and negative aspects; however, research indicates that constant striving for perfection can reduce (not increase) productivity and achievement. (Flatt, G. York University) It can also lead to anxiety, depression, eating disorders, and self-injury. </a:t>
            </a:r>
          </a:p>
        </p:txBody>
      </p:sp>
    </p:spTree>
    <p:extLst>
      <p:ext uri="{BB962C8B-B14F-4D97-AF65-F5344CB8AC3E}">
        <p14:creationId xmlns:p14="http://schemas.microsoft.com/office/powerpoint/2010/main" val="3327753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Perfectionism vs. </a:t>
            </a:r>
            <a:r>
              <a:rPr lang="en-US" b="1" i="1" dirty="0" smtClean="0"/>
              <a:t>High Achievers</a:t>
            </a:r>
            <a:endParaRPr lang="en-US" b="1" i="1" dirty="0"/>
          </a:p>
        </p:txBody>
      </p:sp>
      <p:sp>
        <p:nvSpPr>
          <p:cNvPr id="3" name="Content Placeholder 2"/>
          <p:cNvSpPr>
            <a:spLocks noGrp="1"/>
          </p:cNvSpPr>
          <p:nvPr>
            <p:ph idx="1"/>
          </p:nvPr>
        </p:nvSpPr>
        <p:spPr>
          <a:xfrm>
            <a:off x="838200" y="1690688"/>
            <a:ext cx="10515600" cy="4486275"/>
          </a:xfrm>
        </p:spPr>
        <p:txBody>
          <a:bodyPr>
            <a:normAutofit fontScale="92500" lnSpcReduction="10000"/>
          </a:bodyPr>
          <a:lstStyle/>
          <a:p>
            <a:r>
              <a:rPr lang="en-US" i="1" dirty="0" smtClean="0">
                <a:solidFill>
                  <a:srgbClr val="FF0000"/>
                </a:solidFill>
              </a:rPr>
              <a:t>High achievers </a:t>
            </a:r>
            <a:r>
              <a:rPr lang="en-US" dirty="0" smtClean="0"/>
              <a:t>are</a:t>
            </a:r>
            <a:r>
              <a:rPr lang="en-US" i="1" dirty="0" smtClean="0"/>
              <a:t> </a:t>
            </a:r>
            <a:r>
              <a:rPr lang="en-US" dirty="0" smtClean="0"/>
              <a:t>satisfied with doing well even if they do not meet</a:t>
            </a:r>
          </a:p>
          <a:p>
            <a:pPr marL="0" indent="0">
              <a:buNone/>
            </a:pPr>
            <a:r>
              <a:rPr lang="en-US" dirty="0"/>
              <a:t> </a:t>
            </a:r>
            <a:r>
              <a:rPr lang="en-US" dirty="0" smtClean="0"/>
              <a:t>      their very high goals.</a:t>
            </a:r>
          </a:p>
          <a:p>
            <a:r>
              <a:rPr lang="en-US" dirty="0" smtClean="0">
                <a:solidFill>
                  <a:srgbClr val="00B050"/>
                </a:solidFill>
              </a:rPr>
              <a:t>Perfectionists</a:t>
            </a:r>
            <a:r>
              <a:rPr lang="en-US" dirty="0" smtClean="0"/>
              <a:t> accept nothing less than perfection. Almost perfect is </a:t>
            </a:r>
          </a:p>
          <a:p>
            <a:pPr marL="0" indent="0">
              <a:buNone/>
            </a:pPr>
            <a:r>
              <a:rPr lang="en-US" dirty="0" smtClean="0"/>
              <a:t>       seen as failure. May become hysterical over one missed question.</a:t>
            </a:r>
          </a:p>
          <a:p>
            <a:r>
              <a:rPr lang="en-US" dirty="0" smtClean="0">
                <a:solidFill>
                  <a:srgbClr val="00B050"/>
                </a:solidFill>
              </a:rPr>
              <a:t>Perfectionists</a:t>
            </a:r>
            <a:r>
              <a:rPr lang="en-US" dirty="0" smtClean="0"/>
              <a:t> are more critical of self and others.</a:t>
            </a:r>
          </a:p>
          <a:p>
            <a:r>
              <a:rPr lang="en-US" i="1" dirty="0" smtClean="0">
                <a:solidFill>
                  <a:srgbClr val="FF0000"/>
                </a:solidFill>
              </a:rPr>
              <a:t>High achievers </a:t>
            </a:r>
            <a:r>
              <a:rPr lang="en-US" dirty="0" smtClean="0"/>
              <a:t>are more easy going and happier. </a:t>
            </a:r>
          </a:p>
          <a:p>
            <a:r>
              <a:rPr lang="en-US" dirty="0" smtClean="0">
                <a:solidFill>
                  <a:srgbClr val="00B050"/>
                </a:solidFill>
              </a:rPr>
              <a:t>Perfectionists</a:t>
            </a:r>
            <a:r>
              <a:rPr lang="en-US" dirty="0" smtClean="0"/>
              <a:t> set goals that are out of reach, become anxious about </a:t>
            </a:r>
          </a:p>
          <a:p>
            <a:pPr marL="0" indent="0">
              <a:buNone/>
            </a:pPr>
            <a:r>
              <a:rPr lang="en-US" dirty="0"/>
              <a:t> </a:t>
            </a:r>
            <a:r>
              <a:rPr lang="en-US" dirty="0" smtClean="0"/>
              <a:t>      dreaded failure</a:t>
            </a:r>
            <a:r>
              <a:rPr lang="en-US" dirty="0"/>
              <a:t>,</a:t>
            </a:r>
            <a:r>
              <a:rPr lang="en-US" dirty="0" smtClean="0"/>
              <a:t> are not able to enjoy the process.</a:t>
            </a:r>
          </a:p>
          <a:p>
            <a:r>
              <a:rPr lang="en-US" i="1" dirty="0" smtClean="0">
                <a:solidFill>
                  <a:srgbClr val="FF0000"/>
                </a:solidFill>
              </a:rPr>
              <a:t>High achievers </a:t>
            </a:r>
            <a:r>
              <a:rPr lang="en-US" dirty="0" smtClean="0"/>
              <a:t>set goals that are obtainable, enjoy the process as well </a:t>
            </a:r>
          </a:p>
          <a:p>
            <a:pPr marL="0" indent="0">
              <a:buNone/>
            </a:pPr>
            <a:r>
              <a:rPr lang="en-US" dirty="0"/>
              <a:t> </a:t>
            </a:r>
            <a:r>
              <a:rPr lang="en-US" dirty="0" smtClean="0"/>
              <a:t>      as the outcome.</a:t>
            </a:r>
            <a:endParaRPr lang="en-US" dirty="0"/>
          </a:p>
        </p:txBody>
      </p:sp>
    </p:spTree>
    <p:extLst>
      <p:ext uri="{BB962C8B-B14F-4D97-AF65-F5344CB8AC3E}">
        <p14:creationId xmlns:p14="http://schemas.microsoft.com/office/powerpoint/2010/main" val="19046000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FFF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Unhealthy Habits of Perfectionism</a:t>
            </a:r>
            <a:endParaRPr lang="en-US" dirty="0"/>
          </a:p>
        </p:txBody>
      </p:sp>
      <p:sp>
        <p:nvSpPr>
          <p:cNvPr id="3" name="Content Placeholder 2"/>
          <p:cNvSpPr>
            <a:spLocks noGrp="1"/>
          </p:cNvSpPr>
          <p:nvPr>
            <p:ph idx="1"/>
          </p:nvPr>
        </p:nvSpPr>
        <p:spPr/>
        <p:txBody>
          <a:bodyPr>
            <a:normAutofit fontScale="92500"/>
          </a:bodyPr>
          <a:lstStyle/>
          <a:p>
            <a:r>
              <a:rPr lang="en-US" dirty="0" smtClean="0"/>
              <a:t>Procrastination – Become paralyzed with fear of not achieving perfection</a:t>
            </a:r>
          </a:p>
          <a:p>
            <a:r>
              <a:rPr lang="en-US" dirty="0" smtClean="0"/>
              <a:t>Defensiveness –   See all comments about performance as failure</a:t>
            </a:r>
          </a:p>
          <a:p>
            <a:r>
              <a:rPr lang="en-US" dirty="0" smtClean="0"/>
              <a:t>Low self-esteem – Unrealistic view of self, unhappy </a:t>
            </a:r>
          </a:p>
          <a:p>
            <a:r>
              <a:rPr lang="en-US" dirty="0" smtClean="0"/>
              <a:t>Loss of sleep –   Leads to memory and retention problems</a:t>
            </a:r>
          </a:p>
          <a:p>
            <a:r>
              <a:rPr lang="en-US" dirty="0" smtClean="0"/>
              <a:t>Social isolation – Due to feeling overwhelmed by expectations (self and </a:t>
            </a:r>
          </a:p>
          <a:p>
            <a:pPr marL="0" indent="0">
              <a:buNone/>
            </a:pPr>
            <a:r>
              <a:rPr lang="en-US" dirty="0"/>
              <a:t> </a:t>
            </a:r>
            <a:r>
              <a:rPr lang="en-US" dirty="0" smtClean="0"/>
              <a:t>       others)</a:t>
            </a:r>
          </a:p>
          <a:p>
            <a:r>
              <a:rPr lang="en-US" dirty="0" smtClean="0"/>
              <a:t>Presenting a perfect facade – Refuse to seek help when needed </a:t>
            </a:r>
          </a:p>
          <a:p>
            <a:r>
              <a:rPr lang="en-US" dirty="0" smtClean="0"/>
              <a:t>Obsessive compulsive behavior – Irrational behaviors can develop around </a:t>
            </a:r>
          </a:p>
          <a:p>
            <a:pPr marL="0" indent="0">
              <a:buNone/>
            </a:pPr>
            <a:r>
              <a:rPr lang="en-US" dirty="0"/>
              <a:t> </a:t>
            </a:r>
            <a:r>
              <a:rPr lang="en-US" dirty="0" smtClean="0"/>
              <a:t>       quest for perfection (i.e. inability to stop checking work for mistakes)</a:t>
            </a:r>
            <a:endParaRPr lang="en-US" dirty="0"/>
          </a:p>
        </p:txBody>
      </p:sp>
    </p:spTree>
    <p:extLst>
      <p:ext uri="{BB962C8B-B14F-4D97-AF65-F5344CB8AC3E}">
        <p14:creationId xmlns:p14="http://schemas.microsoft.com/office/powerpoint/2010/main" val="8185173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FFF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1" cy="1325563"/>
          </a:xfrm>
          <a:solidFill>
            <a:schemeClr val="accent1">
              <a:lumMod val="40000"/>
              <a:lumOff val="60000"/>
            </a:schemeClr>
          </a:solidFill>
        </p:spPr>
        <p:txBody>
          <a:bodyPr>
            <a:normAutofit/>
          </a:bodyPr>
          <a:lstStyle/>
          <a:p>
            <a:r>
              <a:rPr lang="en-US" sz="3600" dirty="0" smtClean="0"/>
              <a:t>Unhealthy Habits of Perfectionism… (continued)</a:t>
            </a:r>
            <a:endParaRPr lang="en-US" sz="3600" dirty="0"/>
          </a:p>
        </p:txBody>
      </p:sp>
      <p:sp>
        <p:nvSpPr>
          <p:cNvPr id="3" name="Content Placeholder 2"/>
          <p:cNvSpPr>
            <a:spLocks noGrp="1"/>
          </p:cNvSpPr>
          <p:nvPr>
            <p:ph idx="1"/>
          </p:nvPr>
        </p:nvSpPr>
        <p:spPr>
          <a:xfrm>
            <a:off x="556846" y="1719899"/>
            <a:ext cx="10515600" cy="4856748"/>
          </a:xfrm>
        </p:spPr>
        <p:txBody>
          <a:bodyPr>
            <a:normAutofit fontScale="85000" lnSpcReduction="20000"/>
          </a:bodyPr>
          <a:lstStyle/>
          <a:p>
            <a:r>
              <a:rPr lang="en-US" sz="3100" dirty="0" smtClean="0"/>
              <a:t>Performance drugs </a:t>
            </a:r>
            <a:r>
              <a:rPr lang="en-US" dirty="0" smtClean="0"/>
              <a:t>–  </a:t>
            </a:r>
            <a:r>
              <a:rPr lang="en-US" sz="2600" dirty="0" smtClean="0"/>
              <a:t>Adderall and other medications prescribed for </a:t>
            </a:r>
          </a:p>
          <a:p>
            <a:pPr marL="0" indent="0">
              <a:buNone/>
            </a:pPr>
            <a:r>
              <a:rPr lang="en-US" sz="2600" dirty="0"/>
              <a:t> </a:t>
            </a:r>
            <a:r>
              <a:rPr lang="en-US" sz="2600" dirty="0" smtClean="0"/>
              <a:t>       the treatment of ADHD may be used illegally to increase focus.</a:t>
            </a:r>
          </a:p>
          <a:p>
            <a:pPr marL="0" indent="0">
              <a:buNone/>
            </a:pPr>
            <a:r>
              <a:rPr lang="en-US" sz="2600" dirty="0"/>
              <a:t> </a:t>
            </a:r>
            <a:r>
              <a:rPr lang="en-US" sz="2600" dirty="0" smtClean="0"/>
              <a:t>       According to an FDA study (2015), prescriptions for these meds increased by 46% in </a:t>
            </a:r>
          </a:p>
          <a:p>
            <a:pPr marL="0" indent="0">
              <a:buNone/>
            </a:pPr>
            <a:r>
              <a:rPr lang="en-US" sz="2600" dirty="0"/>
              <a:t> </a:t>
            </a:r>
            <a:r>
              <a:rPr lang="en-US" sz="2600" dirty="0" smtClean="0"/>
              <a:t>       past decade.</a:t>
            </a:r>
            <a:r>
              <a:rPr lang="en-US" sz="2400" dirty="0" smtClean="0"/>
              <a:t> </a:t>
            </a:r>
          </a:p>
          <a:p>
            <a:pPr marL="0" indent="0">
              <a:buNone/>
            </a:pPr>
            <a:r>
              <a:rPr lang="en-US" sz="2400" dirty="0" smtClean="0"/>
              <a:t>Abuse </a:t>
            </a:r>
            <a:r>
              <a:rPr lang="en-US" sz="2400" dirty="0"/>
              <a:t>of prescription stimulants can lead to depression and mood swings (from sleep deprivation), heart </a:t>
            </a:r>
            <a:r>
              <a:rPr lang="en-US" sz="2400" dirty="0" smtClean="0"/>
              <a:t>irregularities, </a:t>
            </a:r>
            <a:r>
              <a:rPr lang="en-US" sz="2400" dirty="0"/>
              <a:t>and acute exhaustion or </a:t>
            </a:r>
            <a:r>
              <a:rPr lang="en-US" sz="2400" dirty="0">
                <a:hlinkClick r:id="rId2" tooltip="In-depth reference and news articles about Psychosis."/>
              </a:rPr>
              <a:t>psychosis</a:t>
            </a:r>
            <a:r>
              <a:rPr lang="en-US" sz="2400" dirty="0"/>
              <a:t> during </a:t>
            </a:r>
            <a:r>
              <a:rPr lang="en-US" sz="2400" dirty="0" smtClean="0"/>
              <a:t>withdrawal</a:t>
            </a:r>
            <a:r>
              <a:rPr lang="en-US" sz="2400" dirty="0"/>
              <a:t>.</a:t>
            </a:r>
            <a:r>
              <a:rPr lang="en-US" sz="2400" dirty="0" smtClean="0"/>
              <a:t> </a:t>
            </a:r>
            <a:r>
              <a:rPr lang="en-US" sz="2400" dirty="0"/>
              <a:t>Little is known about the long-term effects of abuse of stimulants among </a:t>
            </a:r>
            <a:r>
              <a:rPr lang="en-US" sz="2400" dirty="0" smtClean="0"/>
              <a:t>teens. </a:t>
            </a:r>
            <a:endParaRPr lang="en-US" sz="2600" dirty="0" smtClean="0"/>
          </a:p>
          <a:p>
            <a:pPr marL="0" indent="0">
              <a:buNone/>
            </a:pPr>
            <a:endParaRPr lang="en-US" dirty="0" smtClean="0"/>
          </a:p>
          <a:p>
            <a:r>
              <a:rPr lang="en-US" dirty="0" smtClean="0"/>
              <a:t>Excessive use of coffee/caffeine drinks </a:t>
            </a:r>
            <a:r>
              <a:rPr lang="en-US" sz="2600" dirty="0" smtClean="0"/>
              <a:t>– Increase alertness for a short</a:t>
            </a:r>
          </a:p>
          <a:p>
            <a:pPr marL="0" indent="0">
              <a:buNone/>
            </a:pPr>
            <a:r>
              <a:rPr lang="en-US" sz="2600" dirty="0"/>
              <a:t> </a:t>
            </a:r>
            <a:r>
              <a:rPr lang="en-US" sz="2600" dirty="0" smtClean="0"/>
              <a:t>      period, but may cause nervousness, insomnia, irritability, anxiety . </a:t>
            </a:r>
          </a:p>
          <a:p>
            <a:pPr marL="0" indent="0">
              <a:buNone/>
            </a:pPr>
            <a:r>
              <a:rPr lang="en-US" sz="2400" dirty="0" smtClean="0"/>
              <a:t>The </a:t>
            </a:r>
            <a:r>
              <a:rPr lang="en-US" sz="2400" dirty="0"/>
              <a:t>American Academy of </a:t>
            </a:r>
            <a:r>
              <a:rPr lang="en-US" sz="2400" dirty="0" smtClean="0"/>
              <a:t>Pediatrics </a:t>
            </a:r>
            <a:r>
              <a:rPr lang="en-US" sz="2400" dirty="0"/>
              <a:t>recommends that adolescents should not consume more than 100 mg of caffeine a day. </a:t>
            </a:r>
            <a:endParaRPr lang="en-US" sz="2400" dirty="0" smtClean="0"/>
          </a:p>
          <a:p>
            <a:pPr marL="0" indent="0">
              <a:buNone/>
            </a:pPr>
            <a:r>
              <a:rPr lang="en-US" sz="2400" dirty="0" smtClean="0"/>
              <a:t>A </a:t>
            </a:r>
            <a:r>
              <a:rPr lang="en-US" sz="2400" dirty="0"/>
              <a:t>Grande coffee from Starbucks has </a:t>
            </a:r>
            <a:r>
              <a:rPr lang="en-US" sz="2400" dirty="0" smtClean="0"/>
              <a:t>approximately </a:t>
            </a:r>
            <a:r>
              <a:rPr lang="en-US" sz="2400" dirty="0"/>
              <a:t>330 mg of </a:t>
            </a:r>
            <a:r>
              <a:rPr lang="en-US" sz="2400" dirty="0" smtClean="0"/>
              <a:t>caffeine, a </a:t>
            </a:r>
            <a:r>
              <a:rPr lang="en-US" sz="2400" dirty="0"/>
              <a:t>5-Hour Energy has 208 </a:t>
            </a:r>
            <a:r>
              <a:rPr lang="en-US" sz="2400" dirty="0" smtClean="0"/>
              <a:t>mg, and a </a:t>
            </a:r>
            <a:r>
              <a:rPr lang="en-US" sz="2400" dirty="0"/>
              <a:t>soft </a:t>
            </a:r>
            <a:r>
              <a:rPr lang="en-US" sz="2400" dirty="0" smtClean="0"/>
              <a:t>drink </a:t>
            </a:r>
            <a:r>
              <a:rPr lang="en-US" sz="2400" dirty="0"/>
              <a:t>has 50 mg. </a:t>
            </a:r>
            <a:endParaRPr lang="en-US" sz="2400" dirty="0" smtClean="0"/>
          </a:p>
          <a:p>
            <a:endParaRPr lang="en-US" dirty="0"/>
          </a:p>
          <a:p>
            <a:pPr marL="0" indent="0">
              <a:buNone/>
            </a:pPr>
            <a:endParaRPr lang="en-US" dirty="0"/>
          </a:p>
        </p:txBody>
      </p:sp>
    </p:spTree>
    <p:extLst>
      <p:ext uri="{BB962C8B-B14F-4D97-AF65-F5344CB8AC3E}">
        <p14:creationId xmlns:p14="http://schemas.microsoft.com/office/powerpoint/2010/main" val="11566742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pattFill prst="dotGrid">
          <a:fgClr>
            <a:srgbClr val="00B050"/>
          </a:fgClr>
          <a:bgClr>
            <a:srgbClr val="FF99FF"/>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Your Perfectionistic Teen</a:t>
            </a:r>
            <a:endParaRPr lang="en-US" dirty="0"/>
          </a:p>
        </p:txBody>
      </p:sp>
      <p:sp>
        <p:nvSpPr>
          <p:cNvPr id="3" name="Content Placeholder 2"/>
          <p:cNvSpPr>
            <a:spLocks noGrp="1"/>
          </p:cNvSpPr>
          <p:nvPr>
            <p:ph idx="1"/>
          </p:nvPr>
        </p:nvSpPr>
        <p:spPr/>
        <p:txBody>
          <a:bodyPr>
            <a:normAutofit lnSpcReduction="10000"/>
          </a:bodyPr>
          <a:lstStyle/>
          <a:p>
            <a:r>
              <a:rPr lang="en-US" dirty="0" smtClean="0"/>
              <a:t>Worry/anxiety</a:t>
            </a:r>
          </a:p>
          <a:p>
            <a:r>
              <a:rPr lang="en-US" dirty="0" smtClean="0"/>
              <a:t>Lack of enjoyment in working towards goals</a:t>
            </a:r>
          </a:p>
          <a:p>
            <a:r>
              <a:rPr lang="en-US" dirty="0" smtClean="0"/>
              <a:t>Loss of sleep</a:t>
            </a:r>
          </a:p>
          <a:p>
            <a:r>
              <a:rPr lang="en-US" dirty="0" smtClean="0"/>
              <a:t>Low self-esteem</a:t>
            </a:r>
          </a:p>
          <a:p>
            <a:r>
              <a:rPr lang="en-US" dirty="0" smtClean="0"/>
              <a:t>Overly critical of self</a:t>
            </a:r>
          </a:p>
          <a:p>
            <a:r>
              <a:rPr lang="en-US" dirty="0" smtClean="0"/>
              <a:t>Social Isolation</a:t>
            </a:r>
          </a:p>
          <a:p>
            <a:r>
              <a:rPr lang="en-US" dirty="0" smtClean="0"/>
              <a:t>Fear of seeking help</a:t>
            </a:r>
          </a:p>
          <a:p>
            <a:r>
              <a:rPr lang="en-US" dirty="0" smtClean="0"/>
              <a:t>Obsessive compulsive behaviors</a:t>
            </a:r>
          </a:p>
          <a:p>
            <a:r>
              <a:rPr lang="en-US" dirty="0" smtClean="0"/>
              <a:t>Lack of coping skills</a:t>
            </a:r>
          </a:p>
          <a:p>
            <a:endParaRPr lang="en-US" dirty="0" smtClean="0"/>
          </a:p>
          <a:p>
            <a:pPr marL="0" indent="0">
              <a:buNone/>
            </a:pPr>
            <a:endParaRPr lang="en-US" dirty="0" smtClean="0"/>
          </a:p>
          <a:p>
            <a:endParaRPr lang="en-US" dirty="0"/>
          </a:p>
        </p:txBody>
      </p:sp>
    </p:spTree>
    <p:extLst>
      <p:ext uri="{BB962C8B-B14F-4D97-AF65-F5344CB8AC3E}">
        <p14:creationId xmlns:p14="http://schemas.microsoft.com/office/powerpoint/2010/main" val="2836515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rgbClr val="FFFF00"/>
                </a:solidFill>
              </a:rPr>
              <a:t>Depression:</a:t>
            </a:r>
            <a:br>
              <a:rPr lang="en-US" sz="4000" dirty="0" smtClean="0">
                <a:solidFill>
                  <a:srgbClr val="FFFF00"/>
                </a:solidFill>
              </a:rPr>
            </a:br>
            <a:r>
              <a:rPr lang="en-US" sz="4000" dirty="0">
                <a:solidFill>
                  <a:srgbClr val="FFFF00"/>
                </a:solidFill>
              </a:rPr>
              <a:t> </a:t>
            </a:r>
            <a:r>
              <a:rPr lang="en-US" sz="4000" dirty="0" smtClean="0">
                <a:solidFill>
                  <a:srgbClr val="FFFF00"/>
                </a:solidFill>
              </a:rPr>
              <a:t>        Symptoms In Adolescents May Include…</a:t>
            </a:r>
            <a:endParaRPr lang="en-US" sz="4000" dirty="0">
              <a:solidFill>
                <a:srgbClr val="FFFF00"/>
              </a:solidFill>
            </a:endParaRPr>
          </a:p>
        </p:txBody>
      </p:sp>
      <p:sp>
        <p:nvSpPr>
          <p:cNvPr id="3" name="Content Placeholder 2"/>
          <p:cNvSpPr>
            <a:spLocks noGrp="1"/>
          </p:cNvSpPr>
          <p:nvPr>
            <p:ph idx="1"/>
          </p:nvPr>
        </p:nvSpPr>
        <p:spPr>
          <a:xfrm>
            <a:off x="838200" y="1690688"/>
            <a:ext cx="10515600" cy="4832031"/>
          </a:xfrm>
        </p:spPr>
        <p:txBody>
          <a:bodyPr>
            <a:normAutofit lnSpcReduction="10000"/>
          </a:bodyPr>
          <a:lstStyle/>
          <a:p>
            <a:pPr marL="0" indent="0">
              <a:buNone/>
            </a:pPr>
            <a:r>
              <a:rPr lang="en-US" dirty="0" smtClean="0"/>
              <a:t>Depressed mood/Sadness</a:t>
            </a:r>
          </a:p>
          <a:p>
            <a:pPr marL="0" indent="0">
              <a:buNone/>
            </a:pPr>
            <a:r>
              <a:rPr lang="en-US" dirty="0" smtClean="0"/>
              <a:t>Irritability/anger</a:t>
            </a:r>
          </a:p>
          <a:p>
            <a:pPr marL="0" indent="0">
              <a:buNone/>
            </a:pPr>
            <a:r>
              <a:rPr lang="en-US" dirty="0" smtClean="0"/>
              <a:t>Feeling worthless/negativity/hopeless</a:t>
            </a:r>
          </a:p>
          <a:p>
            <a:pPr marL="0" indent="0">
              <a:buNone/>
            </a:pPr>
            <a:r>
              <a:rPr lang="en-US" dirty="0" smtClean="0"/>
              <a:t>Inability to focus</a:t>
            </a:r>
          </a:p>
          <a:p>
            <a:pPr marL="0" indent="0">
              <a:buNone/>
            </a:pPr>
            <a:r>
              <a:rPr lang="en-US" dirty="0" smtClean="0"/>
              <a:t>Change in school attendance/performance</a:t>
            </a:r>
          </a:p>
          <a:p>
            <a:pPr marL="0" indent="0">
              <a:buNone/>
            </a:pPr>
            <a:r>
              <a:rPr lang="en-US" dirty="0" smtClean="0"/>
              <a:t>Substance use</a:t>
            </a:r>
          </a:p>
          <a:p>
            <a:pPr marL="0" indent="0">
              <a:buNone/>
            </a:pPr>
            <a:r>
              <a:rPr lang="en-US" dirty="0" smtClean="0"/>
              <a:t>Change in appetite/sleep patterns</a:t>
            </a:r>
          </a:p>
          <a:p>
            <a:pPr marL="0" indent="0">
              <a:buNone/>
            </a:pPr>
            <a:r>
              <a:rPr lang="en-US" dirty="0"/>
              <a:t>L</a:t>
            </a:r>
            <a:r>
              <a:rPr lang="en-US" dirty="0" smtClean="0"/>
              <a:t>oss </a:t>
            </a:r>
            <a:r>
              <a:rPr lang="en-US" dirty="0"/>
              <a:t>of interest in normal </a:t>
            </a:r>
            <a:r>
              <a:rPr lang="en-US" dirty="0" smtClean="0"/>
              <a:t>activities</a:t>
            </a:r>
          </a:p>
          <a:p>
            <a:pPr marL="0" indent="0">
              <a:buNone/>
            </a:pPr>
            <a:r>
              <a:rPr lang="en-US" dirty="0"/>
              <a:t>A</a:t>
            </a:r>
            <a:r>
              <a:rPr lang="en-US" dirty="0" smtClean="0"/>
              <a:t>voidance </a:t>
            </a:r>
            <a:r>
              <a:rPr lang="en-US" dirty="0"/>
              <a:t>of social </a:t>
            </a:r>
            <a:r>
              <a:rPr lang="en-US" dirty="0" smtClean="0"/>
              <a:t>interaction</a:t>
            </a:r>
          </a:p>
          <a:p>
            <a:pPr marL="0" indent="0">
              <a:buNone/>
            </a:pPr>
            <a:r>
              <a:rPr lang="en-US" dirty="0" smtClean="0"/>
              <a:t>Suicidal Ideation/Attempt(s)</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25326183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FFF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Gifted and Talented Students </a:t>
            </a:r>
            <a:br>
              <a:rPr lang="en-US" dirty="0" smtClean="0"/>
            </a:br>
            <a:r>
              <a:rPr lang="en-US" dirty="0"/>
              <a:t> </a:t>
            </a:r>
            <a:r>
              <a:rPr lang="en-US" dirty="0" smtClean="0"/>
              <a:t>  </a:t>
            </a:r>
            <a:r>
              <a:rPr lang="en-US" sz="3100" dirty="0" smtClean="0"/>
              <a:t>Gifted and talented students report problems </a:t>
            </a:r>
            <a:br>
              <a:rPr lang="en-US" sz="3100" dirty="0" smtClean="0"/>
            </a:br>
            <a:r>
              <a:rPr lang="en-US" sz="3100" dirty="0"/>
              <a:t> </a:t>
            </a:r>
            <a:r>
              <a:rPr lang="en-US" sz="3100" dirty="0" smtClean="0"/>
              <a:t>   such as:</a:t>
            </a:r>
            <a:endParaRPr lang="en-US" sz="3100" dirty="0"/>
          </a:p>
        </p:txBody>
      </p:sp>
      <p:sp>
        <p:nvSpPr>
          <p:cNvPr id="3" name="Content Placeholder 2"/>
          <p:cNvSpPr>
            <a:spLocks noGrp="1"/>
          </p:cNvSpPr>
          <p:nvPr>
            <p:ph idx="1"/>
          </p:nvPr>
        </p:nvSpPr>
        <p:spPr/>
        <p:txBody>
          <a:bodyPr/>
          <a:lstStyle/>
          <a:p>
            <a:pPr marL="0" indent="0">
              <a:buNone/>
            </a:pPr>
            <a:endParaRPr lang="en-US" dirty="0" smtClean="0"/>
          </a:p>
          <a:p>
            <a:pPr marL="0" indent="0">
              <a:buNone/>
            </a:pPr>
            <a:r>
              <a:rPr lang="en-US" dirty="0" smtClean="0"/>
              <a:t>+ Competiveness</a:t>
            </a:r>
          </a:p>
          <a:p>
            <a:pPr marL="0" indent="0">
              <a:buNone/>
            </a:pPr>
            <a:r>
              <a:rPr lang="en-US" dirty="0" smtClean="0"/>
              <a:t>+ Unrealistic appraisal of their gifts</a:t>
            </a:r>
          </a:p>
          <a:p>
            <a:pPr marL="0" indent="0">
              <a:buNone/>
            </a:pPr>
            <a:r>
              <a:rPr lang="en-US" dirty="0" smtClean="0"/>
              <a:t>+ Confusion due to mixed messages about their talents</a:t>
            </a:r>
          </a:p>
          <a:p>
            <a:pPr marL="0" indent="0">
              <a:buNone/>
            </a:pPr>
            <a:r>
              <a:rPr lang="en-US" dirty="0" smtClean="0"/>
              <a:t>+ Parental and social pressures to achieve</a:t>
            </a:r>
          </a:p>
          <a:p>
            <a:pPr marL="0" indent="0">
              <a:buNone/>
            </a:pPr>
            <a:r>
              <a:rPr lang="en-US" dirty="0" smtClean="0"/>
              <a:t>+ Often feel they are expected to do more and be more than their </a:t>
            </a:r>
          </a:p>
          <a:p>
            <a:pPr marL="0" indent="0">
              <a:buNone/>
            </a:pPr>
            <a:r>
              <a:rPr lang="en-US" dirty="0"/>
              <a:t> </a:t>
            </a:r>
            <a:r>
              <a:rPr lang="en-US" dirty="0" smtClean="0"/>
              <a:t>      abilities allow</a:t>
            </a:r>
          </a:p>
          <a:p>
            <a:pPr marL="0" indent="0">
              <a:buNone/>
            </a:pPr>
            <a:endParaRPr lang="en-US" dirty="0"/>
          </a:p>
        </p:txBody>
      </p:sp>
    </p:spTree>
    <p:extLst>
      <p:ext uri="{BB962C8B-B14F-4D97-AF65-F5344CB8AC3E}">
        <p14:creationId xmlns:p14="http://schemas.microsoft.com/office/powerpoint/2010/main" val="37121206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Suicide in The United States</a:t>
            </a:r>
            <a:endParaRPr lang="en-US" dirty="0"/>
          </a:p>
        </p:txBody>
      </p:sp>
      <p:sp>
        <p:nvSpPr>
          <p:cNvPr id="3" name="Content Placeholder 2"/>
          <p:cNvSpPr>
            <a:spLocks noGrp="1"/>
          </p:cNvSpPr>
          <p:nvPr>
            <p:ph idx="1"/>
          </p:nvPr>
        </p:nvSpPr>
        <p:spPr>
          <a:xfrm>
            <a:off x="838200" y="1825625"/>
            <a:ext cx="10515600" cy="4586898"/>
          </a:xfrm>
        </p:spPr>
        <p:txBody>
          <a:bodyPr>
            <a:normAutofit fontScale="92500" lnSpcReduction="10000"/>
          </a:bodyPr>
          <a:lstStyle/>
          <a:p>
            <a:pPr marL="0" indent="0">
              <a:buNone/>
            </a:pPr>
            <a:endParaRPr lang="en-US" dirty="0"/>
          </a:p>
          <a:p>
            <a:r>
              <a:rPr lang="en-US" dirty="0"/>
              <a:t>Suicide is the third leading cause of death of young people between the ages of 15 and 24.</a:t>
            </a:r>
          </a:p>
          <a:p>
            <a:r>
              <a:rPr lang="en-US" dirty="0"/>
              <a:t>5,000 young people complete suicide in the U.S. each year. </a:t>
            </a:r>
            <a:r>
              <a:rPr lang="en-US" dirty="0" smtClean="0"/>
              <a:t> </a:t>
            </a:r>
            <a:endParaRPr lang="en-US" dirty="0"/>
          </a:p>
          <a:p>
            <a:r>
              <a:rPr lang="en-US" dirty="0"/>
              <a:t>Each day, there are approximately 12 youth suicides. </a:t>
            </a:r>
          </a:p>
          <a:p>
            <a:r>
              <a:rPr lang="en-US" dirty="0"/>
              <a:t>In the past 60 years, the suicide rate has quadrupled for males 15 to 24 years old, and has doubled for females of the same age. </a:t>
            </a:r>
          </a:p>
          <a:p>
            <a:r>
              <a:rPr lang="en-US" dirty="0"/>
              <a:t>For every completed suicide by youth, it is estimated that 100 to 200 attempts are made.</a:t>
            </a:r>
          </a:p>
          <a:p>
            <a:pPr marL="0" indent="0">
              <a:buNone/>
            </a:pPr>
            <a:r>
              <a:rPr lang="en-US" dirty="0" smtClean="0"/>
              <a:t>         </a:t>
            </a:r>
            <a:endParaRPr lang="en-US" dirty="0"/>
          </a:p>
          <a:p>
            <a:pPr marL="0" indent="0">
              <a:buNone/>
            </a:pPr>
            <a:r>
              <a:rPr lang="en-US" dirty="0" smtClean="0"/>
              <a:t>                                                     Suicide and Crisis Center of North Texas (2016)</a:t>
            </a:r>
            <a:endParaRPr lang="en-US" dirty="0"/>
          </a:p>
        </p:txBody>
      </p:sp>
    </p:spTree>
    <p:extLst>
      <p:ext uri="{BB962C8B-B14F-4D97-AF65-F5344CB8AC3E}">
        <p14:creationId xmlns:p14="http://schemas.microsoft.com/office/powerpoint/2010/main" val="17610374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pattFill prst="pct40">
          <a:fgClr>
            <a:srgbClr val="00B0F0"/>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Depression and Suicide</a:t>
            </a:r>
            <a:endParaRPr lang="en-US" dirty="0"/>
          </a:p>
        </p:txBody>
      </p:sp>
      <p:sp>
        <p:nvSpPr>
          <p:cNvPr id="3" name="Content Placeholder 2"/>
          <p:cNvSpPr>
            <a:spLocks noGrp="1"/>
          </p:cNvSpPr>
          <p:nvPr>
            <p:ph idx="1"/>
          </p:nvPr>
        </p:nvSpPr>
        <p:spPr/>
        <p:txBody>
          <a:bodyPr/>
          <a:lstStyle/>
          <a:p>
            <a:pPr marL="0" indent="0">
              <a:buNone/>
            </a:pPr>
            <a:r>
              <a:rPr lang="en-US" dirty="0"/>
              <a:t>20% of the adolescent population experiences symptoms of depression at some point, according to the American Psychological Association.</a:t>
            </a:r>
          </a:p>
          <a:p>
            <a:pPr marL="0" indent="0">
              <a:buNone/>
            </a:pPr>
            <a:r>
              <a:rPr lang="en-US" dirty="0"/>
              <a:t>Of this 20%, only 30% get professional treatment for depression, leaving many teens struggling to cope without help.</a:t>
            </a:r>
          </a:p>
          <a:p>
            <a:pPr marL="0" indent="0">
              <a:buNone/>
            </a:pPr>
            <a:r>
              <a:rPr lang="en-US" dirty="0"/>
              <a:t>Adolescent males are four times more likely to commit suicide than adolescent females; however, adolescent females attempt suicide twice as often as male teens</a:t>
            </a:r>
            <a:r>
              <a:rPr lang="en-US" dirty="0" smtClean="0"/>
              <a:t>.</a:t>
            </a:r>
          </a:p>
          <a:p>
            <a:pPr marL="0" indent="0">
              <a:buNone/>
            </a:pPr>
            <a:r>
              <a:rPr lang="en-US" dirty="0" smtClean="0"/>
              <a:t>In a given year approximately 1 out of every ten high school students report having  attempted suicide (Youth Suicide Prevention Program, 2011).</a:t>
            </a:r>
            <a:endParaRPr lang="en-US" dirty="0"/>
          </a:p>
          <a:p>
            <a:endParaRPr lang="en-US" dirty="0"/>
          </a:p>
        </p:txBody>
      </p:sp>
    </p:spTree>
    <p:extLst>
      <p:ext uri="{BB962C8B-B14F-4D97-AF65-F5344CB8AC3E}">
        <p14:creationId xmlns:p14="http://schemas.microsoft.com/office/powerpoint/2010/main" val="15914997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pattFill prst="pct20">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Suicide Risk and Substance Use</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endParaRPr lang="en-US" dirty="0"/>
          </a:p>
          <a:p>
            <a:pPr marL="0" indent="0">
              <a:buNone/>
            </a:pPr>
            <a:r>
              <a:rPr lang="en-US" b="1" dirty="0" smtClean="0"/>
              <a:t>•</a:t>
            </a:r>
            <a:r>
              <a:rPr lang="en-US" dirty="0"/>
              <a:t>19.6 percent of young people who reported using alcohol were found to be at risk of suicide. Only 8.6 percent of young people who did not report using alcohol were at risk. </a:t>
            </a:r>
            <a:endParaRPr lang="en-US" dirty="0" smtClean="0"/>
          </a:p>
          <a:p>
            <a:pPr marL="0" indent="0">
              <a:buNone/>
            </a:pPr>
            <a:endParaRPr lang="en-US" dirty="0"/>
          </a:p>
          <a:p>
            <a:pPr marL="0" indent="0">
              <a:buNone/>
            </a:pPr>
            <a:r>
              <a:rPr lang="en-US" b="1" dirty="0" smtClean="0"/>
              <a:t>•</a:t>
            </a:r>
            <a:r>
              <a:rPr lang="en-US" dirty="0"/>
              <a:t>25.4 percent of young people who reported using illicit drugs were found to be at risk of suicide. Only 9.2 percent of young people who did not report using drugs were at risk. </a:t>
            </a:r>
            <a:endParaRPr lang="en-US" dirty="0" smtClean="0"/>
          </a:p>
          <a:p>
            <a:pPr marL="0" indent="0">
              <a:buNone/>
            </a:pPr>
            <a:endParaRPr lang="en-US" dirty="0"/>
          </a:p>
          <a:p>
            <a:endParaRPr lang="en-US" dirty="0"/>
          </a:p>
          <a:p>
            <a:pPr marL="0" indent="0">
              <a:buNone/>
            </a:pPr>
            <a:r>
              <a:rPr lang="en-US" dirty="0" smtClean="0"/>
              <a:t>                                                                                               (</a:t>
            </a:r>
            <a:r>
              <a:rPr lang="en-US" dirty="0"/>
              <a:t>SAMHSA, 2002</a:t>
            </a:r>
            <a:r>
              <a:rPr lang="en-US" dirty="0" smtClean="0"/>
              <a:t>)</a:t>
            </a:r>
            <a:endParaRPr lang="en-US" dirty="0"/>
          </a:p>
        </p:txBody>
      </p:sp>
    </p:spTree>
    <p:extLst>
      <p:ext uri="{BB962C8B-B14F-4D97-AF65-F5344CB8AC3E}">
        <p14:creationId xmlns:p14="http://schemas.microsoft.com/office/powerpoint/2010/main" val="1893997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99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86900"/>
          </a:xfrm>
        </p:spPr>
        <p:txBody>
          <a:bodyPr/>
          <a:lstStyle/>
          <a:p>
            <a:r>
              <a:rPr lang="en-US" dirty="0" smtClean="0"/>
              <a:t>         Common Characteristics of Suicide</a:t>
            </a:r>
            <a:endParaRPr lang="en-US" dirty="0"/>
          </a:p>
        </p:txBody>
      </p:sp>
      <p:sp>
        <p:nvSpPr>
          <p:cNvPr id="3" name="Content Placeholder 2"/>
          <p:cNvSpPr>
            <a:spLocks noGrp="1"/>
          </p:cNvSpPr>
          <p:nvPr>
            <p:ph idx="1"/>
          </p:nvPr>
        </p:nvSpPr>
        <p:spPr>
          <a:xfrm>
            <a:off x="838200" y="1406770"/>
            <a:ext cx="10515600" cy="5228492"/>
          </a:xfrm>
        </p:spPr>
        <p:txBody>
          <a:bodyPr>
            <a:normAutofit fontScale="92500" lnSpcReduction="20000"/>
          </a:bodyPr>
          <a:lstStyle/>
          <a:p>
            <a:pPr marL="0" indent="0">
              <a:buNone/>
            </a:pPr>
            <a:endParaRPr lang="en-US" dirty="0"/>
          </a:p>
          <a:p>
            <a:r>
              <a:rPr lang="en-US" b="1" dirty="0" smtClean="0"/>
              <a:t>The </a:t>
            </a:r>
            <a:r>
              <a:rPr lang="en-US" b="1" dirty="0"/>
              <a:t>common stimulus for suicide is </a:t>
            </a:r>
            <a:r>
              <a:rPr lang="en-US" b="1" dirty="0" smtClean="0"/>
              <a:t>unbearable </a:t>
            </a:r>
            <a:r>
              <a:rPr lang="en-US" b="1" dirty="0"/>
              <a:t>psychological pain.</a:t>
            </a:r>
            <a:r>
              <a:rPr lang="en-US" dirty="0"/>
              <a:t> </a:t>
            </a:r>
            <a:endParaRPr lang="en-US" dirty="0" smtClean="0"/>
          </a:p>
          <a:p>
            <a:pPr marL="0" indent="0">
              <a:buNone/>
            </a:pPr>
            <a:r>
              <a:rPr lang="en-US" dirty="0" smtClean="0"/>
              <a:t>                    Conflict </a:t>
            </a:r>
            <a:r>
              <a:rPr lang="en-US" dirty="0"/>
              <a:t>between survival and </a:t>
            </a:r>
            <a:r>
              <a:rPr lang="en-US" dirty="0" smtClean="0"/>
              <a:t>agonizing stress. </a:t>
            </a:r>
            <a:r>
              <a:rPr lang="en-US" i="1" dirty="0"/>
              <a:t>Reduce the </a:t>
            </a:r>
            <a:endParaRPr lang="en-US" i="1" dirty="0" smtClean="0"/>
          </a:p>
          <a:p>
            <a:pPr marL="0" indent="0">
              <a:buNone/>
            </a:pPr>
            <a:r>
              <a:rPr lang="en-US" i="1" dirty="0" smtClean="0"/>
              <a:t>                            suffering</a:t>
            </a:r>
            <a:r>
              <a:rPr lang="en-US" i="1" dirty="0"/>
              <a:t>.</a:t>
            </a:r>
          </a:p>
          <a:p>
            <a:r>
              <a:rPr lang="en-US" b="1" dirty="0"/>
              <a:t>The common stressor in suicide is </a:t>
            </a:r>
            <a:r>
              <a:rPr lang="en-US" b="1" dirty="0" smtClean="0"/>
              <a:t>unfulfilled </a:t>
            </a:r>
            <a:r>
              <a:rPr lang="en-US" b="1" dirty="0"/>
              <a:t>psychological needs.</a:t>
            </a:r>
            <a:r>
              <a:rPr lang="en-US" dirty="0"/>
              <a:t> </a:t>
            </a:r>
            <a:endParaRPr lang="en-US" dirty="0" smtClean="0"/>
          </a:p>
          <a:p>
            <a:pPr marL="0" indent="0">
              <a:buNone/>
            </a:pPr>
            <a:r>
              <a:rPr lang="en-US" dirty="0"/>
              <a:t> </a:t>
            </a:r>
            <a:r>
              <a:rPr lang="en-US" dirty="0" smtClean="0"/>
              <a:t>                    Suicides derive from unmet needs. </a:t>
            </a:r>
            <a:r>
              <a:rPr lang="en-US" i="1" dirty="0"/>
              <a:t>Address </a:t>
            </a:r>
            <a:r>
              <a:rPr lang="en-US" i="1" dirty="0" smtClean="0"/>
              <a:t>these need(s)</a:t>
            </a:r>
            <a:r>
              <a:rPr lang="en-US" dirty="0" smtClean="0"/>
              <a:t>.</a:t>
            </a:r>
            <a:endParaRPr lang="en-US" dirty="0"/>
          </a:p>
          <a:p>
            <a:r>
              <a:rPr lang="en-US" b="1" dirty="0"/>
              <a:t>The common purpose of suicide is to seek a solution.</a:t>
            </a:r>
            <a:r>
              <a:rPr lang="en-US" dirty="0"/>
              <a:t> </a:t>
            </a:r>
            <a:endParaRPr lang="en-US" dirty="0" smtClean="0"/>
          </a:p>
          <a:p>
            <a:pPr marL="0" indent="0">
              <a:buNone/>
            </a:pPr>
            <a:r>
              <a:rPr lang="en-US" dirty="0"/>
              <a:t> </a:t>
            </a:r>
            <a:r>
              <a:rPr lang="en-US" dirty="0" smtClean="0"/>
              <a:t>                    Suicide </a:t>
            </a:r>
            <a:r>
              <a:rPr lang="en-US" dirty="0"/>
              <a:t>is not a random act. It is a way out of a problem, </a:t>
            </a:r>
            <a:endParaRPr lang="en-US" dirty="0" smtClean="0"/>
          </a:p>
          <a:p>
            <a:pPr marL="0" indent="0">
              <a:buNone/>
            </a:pPr>
            <a:r>
              <a:rPr lang="en-US" dirty="0"/>
              <a:t> </a:t>
            </a:r>
            <a:r>
              <a:rPr lang="en-US" dirty="0" smtClean="0"/>
              <a:t>                           dilemma</a:t>
            </a:r>
            <a:r>
              <a:rPr lang="en-US" dirty="0"/>
              <a:t>, or crisis</a:t>
            </a:r>
            <a:r>
              <a:rPr lang="en-US" dirty="0" smtClean="0"/>
              <a:t>. </a:t>
            </a:r>
            <a:r>
              <a:rPr lang="en-US" i="1" dirty="0" smtClean="0"/>
              <a:t>Find answers, </a:t>
            </a:r>
            <a:r>
              <a:rPr lang="en-US" i="1" dirty="0"/>
              <a:t>resolve </a:t>
            </a:r>
            <a:r>
              <a:rPr lang="en-US" i="1" dirty="0" smtClean="0"/>
              <a:t>the </a:t>
            </a:r>
            <a:r>
              <a:rPr lang="en-US" i="1" dirty="0"/>
              <a:t>issue, to solve </a:t>
            </a:r>
            <a:endParaRPr lang="en-US" i="1" dirty="0" smtClean="0"/>
          </a:p>
          <a:p>
            <a:pPr marL="0" indent="0">
              <a:buNone/>
            </a:pPr>
            <a:r>
              <a:rPr lang="en-US" i="1" dirty="0"/>
              <a:t> </a:t>
            </a:r>
            <a:r>
              <a:rPr lang="en-US" i="1" dirty="0" smtClean="0"/>
              <a:t>                           the problem</a:t>
            </a:r>
            <a:r>
              <a:rPr lang="en-US" i="1" dirty="0"/>
              <a:t>.</a:t>
            </a:r>
          </a:p>
          <a:p>
            <a:r>
              <a:rPr lang="en-US" b="1" dirty="0"/>
              <a:t>The common emotions in suicide are hopelessness and helplessness.</a:t>
            </a:r>
            <a:r>
              <a:rPr lang="en-US" dirty="0"/>
              <a:t> </a:t>
            </a:r>
            <a:r>
              <a:rPr lang="en-US" dirty="0" smtClean="0"/>
              <a:t>  </a:t>
            </a:r>
          </a:p>
          <a:p>
            <a:pPr marL="0" indent="0">
              <a:buNone/>
            </a:pPr>
            <a:r>
              <a:rPr lang="en-US" dirty="0"/>
              <a:t> </a:t>
            </a:r>
            <a:r>
              <a:rPr lang="en-US" dirty="0" smtClean="0"/>
              <a:t>                    The </a:t>
            </a:r>
            <a:r>
              <a:rPr lang="en-US" dirty="0"/>
              <a:t>common fear is that the </a:t>
            </a:r>
            <a:r>
              <a:rPr lang="en-US" dirty="0" smtClean="0"/>
              <a:t>suffering is endless. </a:t>
            </a:r>
            <a:r>
              <a:rPr lang="en-US" i="1" dirty="0" smtClean="0"/>
              <a:t>Coping skills.</a:t>
            </a:r>
            <a:endParaRPr lang="en-US" i="1" dirty="0"/>
          </a:p>
        </p:txBody>
      </p:sp>
    </p:spTree>
    <p:extLst>
      <p:ext uri="{BB962C8B-B14F-4D97-AF65-F5344CB8AC3E}">
        <p14:creationId xmlns:p14="http://schemas.microsoft.com/office/powerpoint/2010/main" val="15952240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99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40715"/>
          </a:xfrm>
        </p:spPr>
        <p:txBody>
          <a:bodyPr>
            <a:normAutofit fontScale="90000"/>
          </a:bodyPr>
          <a:lstStyle/>
          <a:p>
            <a:r>
              <a:rPr lang="en-US" dirty="0" smtClean="0"/>
              <a:t>   Common </a:t>
            </a:r>
            <a:r>
              <a:rPr lang="en-US" dirty="0"/>
              <a:t>Characteristics of </a:t>
            </a:r>
            <a:r>
              <a:rPr lang="en-US" dirty="0" smtClean="0"/>
              <a:t>Suicide (cont.)</a:t>
            </a:r>
            <a:endParaRPr lang="en-US" dirty="0"/>
          </a:p>
        </p:txBody>
      </p:sp>
      <p:sp>
        <p:nvSpPr>
          <p:cNvPr id="3" name="Content Placeholder 2"/>
          <p:cNvSpPr>
            <a:spLocks noGrp="1"/>
          </p:cNvSpPr>
          <p:nvPr>
            <p:ph idx="1"/>
          </p:nvPr>
        </p:nvSpPr>
        <p:spPr>
          <a:xfrm>
            <a:off x="838200" y="1005840"/>
            <a:ext cx="10515600" cy="5654040"/>
          </a:xfrm>
        </p:spPr>
        <p:txBody>
          <a:bodyPr>
            <a:noAutofit/>
          </a:bodyPr>
          <a:lstStyle/>
          <a:p>
            <a:r>
              <a:rPr lang="en-US" sz="2400" b="1" dirty="0"/>
              <a:t>The common internal attitude toward suicide is ambivalence.</a:t>
            </a:r>
            <a:r>
              <a:rPr lang="en-US" sz="2400" dirty="0"/>
              <a:t>  </a:t>
            </a:r>
          </a:p>
          <a:p>
            <a:pPr marL="0" indent="0">
              <a:buNone/>
            </a:pPr>
            <a:r>
              <a:rPr lang="en-US" sz="2400" dirty="0"/>
              <a:t>                      A classic suicidal state is one in which the </a:t>
            </a:r>
            <a:r>
              <a:rPr lang="en-US" sz="2400" dirty="0" smtClean="0"/>
              <a:t>person </a:t>
            </a:r>
            <a:r>
              <a:rPr lang="en-US" sz="2400" dirty="0"/>
              <a:t>feels that </a:t>
            </a:r>
            <a:r>
              <a:rPr lang="en-US" sz="2400" dirty="0" smtClean="0"/>
              <a:t>he/she</a:t>
            </a:r>
          </a:p>
          <a:p>
            <a:pPr marL="0" indent="0">
              <a:buNone/>
            </a:pPr>
            <a:r>
              <a:rPr lang="en-US" sz="2400" dirty="0"/>
              <a:t> </a:t>
            </a:r>
            <a:r>
              <a:rPr lang="en-US" sz="2400" dirty="0" smtClean="0"/>
              <a:t>                            </a:t>
            </a:r>
            <a:r>
              <a:rPr lang="en-US" sz="2400" dirty="0"/>
              <a:t>has to do it, yet hopes </a:t>
            </a:r>
            <a:r>
              <a:rPr lang="en-US" sz="2400" dirty="0" smtClean="0"/>
              <a:t>and </a:t>
            </a:r>
            <a:r>
              <a:rPr lang="en-US" sz="2400" dirty="0"/>
              <a:t>plans for rescue and intervention</a:t>
            </a:r>
            <a:r>
              <a:rPr lang="en-US" sz="2400" dirty="0" smtClean="0"/>
              <a:t>. </a:t>
            </a:r>
            <a:endParaRPr lang="en-US" sz="2400" dirty="0"/>
          </a:p>
          <a:p>
            <a:r>
              <a:rPr lang="en-US" sz="2400" b="1" dirty="0"/>
              <a:t>The common cognitive state in suicide is tunnel vision.</a:t>
            </a:r>
            <a:r>
              <a:rPr lang="en-US" sz="2400" dirty="0"/>
              <a:t> </a:t>
            </a:r>
          </a:p>
          <a:p>
            <a:pPr marL="0" indent="0">
              <a:buNone/>
            </a:pPr>
            <a:r>
              <a:rPr lang="en-US" sz="2400" dirty="0"/>
              <a:t>                     Suicide cannot be understood as a psychosis, a neurosis, or a character </a:t>
            </a:r>
            <a:endParaRPr lang="en-US" sz="2400" dirty="0" smtClean="0"/>
          </a:p>
          <a:p>
            <a:pPr marL="0" indent="0">
              <a:buNone/>
            </a:pPr>
            <a:r>
              <a:rPr lang="en-US" sz="2400" dirty="0"/>
              <a:t> </a:t>
            </a:r>
            <a:r>
              <a:rPr lang="en-US" sz="2400" dirty="0" smtClean="0"/>
              <a:t>                           disorder</a:t>
            </a:r>
            <a:r>
              <a:rPr lang="en-US" sz="2400" dirty="0"/>
              <a:t>. It is </a:t>
            </a:r>
            <a:r>
              <a:rPr lang="en-US" sz="2400" dirty="0" smtClean="0"/>
              <a:t>the loss of </a:t>
            </a:r>
            <a:r>
              <a:rPr lang="en-US" sz="2400" dirty="0"/>
              <a:t>range of </a:t>
            </a:r>
            <a:r>
              <a:rPr lang="en-US" sz="2400" dirty="0" smtClean="0"/>
              <a:t>options = either/or thinking. </a:t>
            </a:r>
          </a:p>
          <a:p>
            <a:pPr marL="0" indent="0">
              <a:buNone/>
            </a:pPr>
            <a:r>
              <a:rPr lang="en-US" sz="2400" dirty="0" smtClean="0"/>
              <a:t> </a:t>
            </a:r>
            <a:r>
              <a:rPr lang="en-US" sz="2400" b="1" dirty="0" smtClean="0"/>
              <a:t>The </a:t>
            </a:r>
            <a:r>
              <a:rPr lang="en-US" sz="2400" b="1" dirty="0"/>
              <a:t>common interpersonal act in suicide is communication of intention.</a:t>
            </a:r>
            <a:r>
              <a:rPr lang="en-US" sz="2400" dirty="0"/>
              <a:t>  </a:t>
            </a:r>
          </a:p>
          <a:p>
            <a:pPr marL="0" indent="0">
              <a:buNone/>
            </a:pPr>
            <a:r>
              <a:rPr lang="en-US" sz="2400" dirty="0"/>
              <a:t>                     It can be a cry, shout, murmur,  or the nonverbal communication of </a:t>
            </a:r>
            <a:endParaRPr lang="en-US" sz="2400" dirty="0" smtClean="0"/>
          </a:p>
          <a:p>
            <a:pPr marL="0" indent="0">
              <a:buNone/>
            </a:pPr>
            <a:r>
              <a:rPr lang="en-US" sz="2400" dirty="0"/>
              <a:t> </a:t>
            </a:r>
            <a:r>
              <a:rPr lang="en-US" sz="2400" dirty="0" smtClean="0"/>
              <a:t>                           something </a:t>
            </a:r>
            <a:r>
              <a:rPr lang="en-US" sz="2400" dirty="0"/>
              <a:t>unspoken. The </a:t>
            </a:r>
            <a:r>
              <a:rPr lang="en-US" sz="2400" dirty="0" smtClean="0"/>
              <a:t>communication </a:t>
            </a:r>
            <a:r>
              <a:rPr lang="en-US" sz="2400" dirty="0"/>
              <a:t>is not always for </a:t>
            </a:r>
            <a:r>
              <a:rPr lang="en-US" sz="2400" dirty="0" smtClean="0"/>
              <a:t>help</a:t>
            </a:r>
            <a:r>
              <a:rPr lang="en-US" sz="2400" dirty="0"/>
              <a:t>.</a:t>
            </a:r>
            <a:r>
              <a:rPr lang="en-US" sz="2400" dirty="0" smtClean="0"/>
              <a:t> </a:t>
            </a:r>
          </a:p>
          <a:p>
            <a:pPr marL="0" indent="0">
              <a:buNone/>
            </a:pPr>
            <a:r>
              <a:rPr lang="en-US" sz="2400" dirty="0"/>
              <a:t> </a:t>
            </a:r>
            <a:r>
              <a:rPr lang="en-US" sz="2400" dirty="0" smtClean="0"/>
              <a:t>                           However</a:t>
            </a:r>
            <a:r>
              <a:rPr lang="en-US" sz="2400" dirty="0"/>
              <a:t>, in most </a:t>
            </a:r>
            <a:r>
              <a:rPr lang="en-US" sz="2400" dirty="0" smtClean="0"/>
              <a:t>suicides </a:t>
            </a:r>
            <a:r>
              <a:rPr lang="en-US" sz="2400" dirty="0"/>
              <a:t>there </a:t>
            </a:r>
            <a:r>
              <a:rPr lang="en-US" sz="2400" dirty="0" smtClean="0"/>
              <a:t>is some </a:t>
            </a:r>
            <a:r>
              <a:rPr lang="en-US" sz="2400" dirty="0"/>
              <a:t>interpersonal </a:t>
            </a:r>
            <a:endParaRPr lang="en-US" sz="2400" dirty="0" smtClean="0"/>
          </a:p>
          <a:p>
            <a:pPr marL="0" indent="0">
              <a:buNone/>
            </a:pPr>
            <a:r>
              <a:rPr lang="en-US" sz="2400" dirty="0"/>
              <a:t> </a:t>
            </a:r>
            <a:r>
              <a:rPr lang="en-US" sz="2400" dirty="0" smtClean="0"/>
              <a:t>                           communication </a:t>
            </a:r>
            <a:r>
              <a:rPr lang="en-US" sz="2400" dirty="0"/>
              <a:t>related to that intended final act.</a:t>
            </a:r>
          </a:p>
          <a:p>
            <a:pPr marL="0" indent="0">
              <a:buNone/>
            </a:pPr>
            <a:r>
              <a:rPr lang="en-US" sz="1800" dirty="0" smtClean="0"/>
              <a:t>                                                                                              Adapted from </a:t>
            </a:r>
            <a:r>
              <a:rPr lang="en-US" sz="1800" u="sng" dirty="0"/>
              <a:t>Definition of Suicide </a:t>
            </a:r>
            <a:r>
              <a:rPr lang="en-US" sz="1800" dirty="0"/>
              <a:t>by Edwin Schneidman</a:t>
            </a:r>
          </a:p>
          <a:p>
            <a:endParaRPr lang="en-US" sz="1050" dirty="0"/>
          </a:p>
        </p:txBody>
      </p:sp>
    </p:spTree>
    <p:extLst>
      <p:ext uri="{BB962C8B-B14F-4D97-AF65-F5344CB8AC3E}">
        <p14:creationId xmlns:p14="http://schemas.microsoft.com/office/powerpoint/2010/main" val="17173563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FFFF00"/>
            </a:gs>
            <a:gs pos="33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1104900"/>
          </a:xfrm>
        </p:spPr>
        <p:txBody>
          <a:bodyPr/>
          <a:lstStyle/>
          <a:p>
            <a:r>
              <a:rPr lang="en-US" dirty="0" smtClean="0"/>
              <a:t>                     What Can Parents Do?</a:t>
            </a:r>
            <a:endParaRPr lang="en-US" dirty="0"/>
          </a:p>
        </p:txBody>
      </p:sp>
      <p:sp>
        <p:nvSpPr>
          <p:cNvPr id="3" name="Content Placeholder 2"/>
          <p:cNvSpPr>
            <a:spLocks noGrp="1"/>
          </p:cNvSpPr>
          <p:nvPr>
            <p:ph idx="1"/>
          </p:nvPr>
        </p:nvSpPr>
        <p:spPr>
          <a:xfrm>
            <a:off x="838200" y="1325563"/>
            <a:ext cx="10515600" cy="4851400"/>
          </a:xfrm>
        </p:spPr>
        <p:txBody>
          <a:bodyPr>
            <a:normAutofit fontScale="92500"/>
          </a:bodyPr>
          <a:lstStyle/>
          <a:p>
            <a:pPr marL="0" indent="0">
              <a:buNone/>
            </a:pPr>
            <a:r>
              <a:rPr lang="en-US" sz="2400" dirty="0" smtClean="0"/>
              <a:t>Praise teen’s internal character and not external measures of character.</a:t>
            </a:r>
          </a:p>
          <a:p>
            <a:pPr marL="0" indent="0">
              <a:buNone/>
            </a:pPr>
            <a:endParaRPr lang="en-US" sz="2400" dirty="0" smtClean="0"/>
          </a:p>
          <a:p>
            <a:pPr marL="0" indent="0">
              <a:buNone/>
            </a:pPr>
            <a:r>
              <a:rPr lang="en-US" sz="2400" dirty="0" smtClean="0"/>
              <a:t>Allow your teen to make errors and experience negative consequences.</a:t>
            </a:r>
          </a:p>
          <a:p>
            <a:pPr marL="0" indent="0">
              <a:buNone/>
            </a:pPr>
            <a:endParaRPr lang="en-US" sz="2400" dirty="0" smtClean="0"/>
          </a:p>
          <a:p>
            <a:pPr marL="0" indent="0">
              <a:buNone/>
            </a:pPr>
            <a:r>
              <a:rPr lang="en-US" sz="2400" dirty="0" smtClean="0"/>
              <a:t>Evaluate the messages that you are giving him/her. </a:t>
            </a:r>
            <a:r>
              <a:rPr lang="en-US" sz="2400" i="1" dirty="0" smtClean="0"/>
              <a:t>(i.e. All A’s are bust)</a:t>
            </a:r>
          </a:p>
          <a:p>
            <a:pPr marL="0" indent="0">
              <a:buNone/>
            </a:pPr>
            <a:endParaRPr lang="en-US" sz="2400" dirty="0" smtClean="0"/>
          </a:p>
          <a:p>
            <a:pPr marL="0" indent="0">
              <a:buNone/>
            </a:pPr>
            <a:r>
              <a:rPr lang="en-US" sz="2400" dirty="0" smtClean="0"/>
              <a:t>Focus on the importance of learning new material or a new skill, rather than on scores</a:t>
            </a:r>
          </a:p>
          <a:p>
            <a:pPr marL="0" indent="0">
              <a:buNone/>
            </a:pPr>
            <a:r>
              <a:rPr lang="en-US" sz="2400" dirty="0"/>
              <a:t> </a:t>
            </a:r>
            <a:r>
              <a:rPr lang="en-US" sz="2400" dirty="0" smtClean="0"/>
              <a:t>             and/or being the best. </a:t>
            </a:r>
          </a:p>
          <a:p>
            <a:pPr marL="0" indent="0">
              <a:buNone/>
            </a:pPr>
            <a:endParaRPr lang="en-US" sz="2400" dirty="0" smtClean="0"/>
          </a:p>
          <a:p>
            <a:pPr marL="0" indent="0">
              <a:buNone/>
            </a:pPr>
            <a:r>
              <a:rPr lang="en-US" sz="2400" dirty="0" smtClean="0"/>
              <a:t>Address irrational thinking in your teen </a:t>
            </a:r>
            <a:r>
              <a:rPr lang="en-US" sz="2400" i="1" dirty="0" smtClean="0"/>
              <a:t>(i.e. “I’m an awful person because I made a</a:t>
            </a:r>
          </a:p>
          <a:p>
            <a:pPr marL="0" indent="0">
              <a:buNone/>
            </a:pPr>
            <a:r>
              <a:rPr lang="en-US" sz="2400" i="1" dirty="0"/>
              <a:t> </a:t>
            </a:r>
            <a:r>
              <a:rPr lang="en-US" sz="2400" i="1" dirty="0" smtClean="0"/>
              <a:t>             68”; “I won’t get into a good college, because I’m making a C”). </a:t>
            </a:r>
          </a:p>
          <a:p>
            <a:pPr marL="0" indent="0">
              <a:buNone/>
            </a:pPr>
            <a:endParaRPr lang="en-US" sz="2400" dirty="0" smtClean="0"/>
          </a:p>
          <a:p>
            <a:pPr marL="0" indent="0">
              <a:buNone/>
            </a:pPr>
            <a:endParaRPr lang="en-US" dirty="0" smtClean="0"/>
          </a:p>
          <a:p>
            <a:pPr marL="0" indent="0">
              <a:buNone/>
            </a:pPr>
            <a:endParaRPr lang="en-US" dirty="0" smtClean="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2587386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3000"/>
                                        <p:tgtEl>
                                          <p:spTgt spid="3">
                                            <p:txEl>
                                              <p:pRg st="0" end="0"/>
                                            </p:txEl>
                                          </p:spTgt>
                                        </p:tgtEl>
                                      </p:cBhvr>
                                    </p:animEffect>
                                    <p:anim calcmode="lin" valueType="num">
                                      <p:cBhvr>
                                        <p:cTn id="8" dur="3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3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3000"/>
                                        <p:tgtEl>
                                          <p:spTgt spid="3">
                                            <p:txEl>
                                              <p:pRg st="2" end="2"/>
                                            </p:txEl>
                                          </p:spTgt>
                                        </p:tgtEl>
                                      </p:cBhvr>
                                    </p:animEffect>
                                    <p:anim calcmode="lin" valueType="num">
                                      <p:cBhvr>
                                        <p:cTn id="15" dur="3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3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3000"/>
                                        <p:tgtEl>
                                          <p:spTgt spid="3">
                                            <p:txEl>
                                              <p:pRg st="4" end="4"/>
                                            </p:txEl>
                                          </p:spTgt>
                                        </p:tgtEl>
                                      </p:cBhvr>
                                    </p:animEffect>
                                    <p:anim calcmode="lin" valueType="num">
                                      <p:cBhvr>
                                        <p:cTn id="22" dur="3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3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3000"/>
                                        <p:tgtEl>
                                          <p:spTgt spid="3">
                                            <p:txEl>
                                              <p:pRg st="6" end="6"/>
                                            </p:txEl>
                                          </p:spTgt>
                                        </p:tgtEl>
                                      </p:cBhvr>
                                    </p:animEffect>
                                    <p:anim calcmode="lin" valueType="num">
                                      <p:cBhvr>
                                        <p:cTn id="29" dur="3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3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3000"/>
                                        <p:tgtEl>
                                          <p:spTgt spid="3">
                                            <p:txEl>
                                              <p:pRg st="7" end="7"/>
                                            </p:txEl>
                                          </p:spTgt>
                                        </p:tgtEl>
                                      </p:cBhvr>
                                    </p:animEffect>
                                    <p:anim calcmode="lin" valueType="num">
                                      <p:cBhvr>
                                        <p:cTn id="36" dur="3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3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3000"/>
                                        <p:tgtEl>
                                          <p:spTgt spid="3">
                                            <p:txEl>
                                              <p:pRg st="9" end="9"/>
                                            </p:txEl>
                                          </p:spTgt>
                                        </p:tgtEl>
                                      </p:cBhvr>
                                    </p:animEffect>
                                    <p:anim calcmode="lin" valueType="num">
                                      <p:cBhvr>
                                        <p:cTn id="43" dur="3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4" dur="3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Effect transition="in" filter="fade">
                                      <p:cBhvr>
                                        <p:cTn id="49" dur="3000"/>
                                        <p:tgtEl>
                                          <p:spTgt spid="3">
                                            <p:txEl>
                                              <p:pRg st="10" end="10"/>
                                            </p:txEl>
                                          </p:spTgt>
                                        </p:tgtEl>
                                      </p:cBhvr>
                                    </p:animEffect>
                                    <p:anim calcmode="lin" valueType="num">
                                      <p:cBhvr>
                                        <p:cTn id="50" dur="3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1" dur="3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50000">
              <a:srgbClr val="FFFF00"/>
            </a:gs>
            <a:gs pos="71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69315"/>
          </a:xfrm>
        </p:spPr>
        <p:txBody>
          <a:bodyPr/>
          <a:lstStyle/>
          <a:p>
            <a:r>
              <a:rPr lang="en-US" dirty="0" smtClean="0"/>
              <a:t>        What Can Parents Do?   (continued)</a:t>
            </a:r>
            <a:endParaRPr lang="en-US" dirty="0"/>
          </a:p>
        </p:txBody>
      </p:sp>
      <p:sp>
        <p:nvSpPr>
          <p:cNvPr id="3" name="Content Placeholder 2"/>
          <p:cNvSpPr>
            <a:spLocks noGrp="1"/>
          </p:cNvSpPr>
          <p:nvPr>
            <p:ph idx="1"/>
          </p:nvPr>
        </p:nvSpPr>
        <p:spPr>
          <a:xfrm>
            <a:off x="838200" y="1234440"/>
            <a:ext cx="10515600" cy="5273040"/>
          </a:xfrm>
        </p:spPr>
        <p:txBody>
          <a:bodyPr>
            <a:normAutofit fontScale="25000" lnSpcReduction="20000"/>
          </a:bodyPr>
          <a:lstStyle/>
          <a:p>
            <a:pPr marL="0" indent="0">
              <a:buNone/>
            </a:pPr>
            <a:endParaRPr lang="en-US" dirty="0" smtClean="0"/>
          </a:p>
          <a:p>
            <a:pPr marL="0" indent="0">
              <a:buNone/>
            </a:pPr>
            <a:r>
              <a:rPr lang="en-US" sz="8800" dirty="0" smtClean="0"/>
              <a:t>Do </a:t>
            </a:r>
            <a:r>
              <a:rPr lang="en-US" sz="8800" dirty="0"/>
              <a:t>not brush off symptoms of anxiety/depression. Seek professional help </a:t>
            </a:r>
            <a:r>
              <a:rPr lang="en-US" sz="8800" dirty="0" smtClean="0"/>
              <a:t>immediately.</a:t>
            </a:r>
          </a:p>
          <a:p>
            <a:pPr marL="0" indent="0">
              <a:buNone/>
            </a:pPr>
            <a:r>
              <a:rPr lang="en-US" sz="8800" dirty="0" smtClean="0"/>
              <a:t>              </a:t>
            </a:r>
          </a:p>
          <a:p>
            <a:pPr marL="0" indent="0">
              <a:buNone/>
            </a:pPr>
            <a:r>
              <a:rPr lang="en-US" sz="8800" dirty="0" smtClean="0"/>
              <a:t>Help teen(s) </a:t>
            </a:r>
            <a:r>
              <a:rPr lang="en-US" sz="8800" dirty="0"/>
              <a:t>engage in activities that do not involve scoring or competition</a:t>
            </a:r>
            <a:r>
              <a:rPr lang="en-US" sz="8800" dirty="0" smtClean="0"/>
              <a:t>.</a:t>
            </a:r>
          </a:p>
          <a:p>
            <a:pPr marL="0" indent="0">
              <a:buNone/>
            </a:pPr>
            <a:endParaRPr lang="en-US" sz="8800" dirty="0"/>
          </a:p>
          <a:p>
            <a:pPr marL="0" indent="0">
              <a:buNone/>
            </a:pPr>
            <a:r>
              <a:rPr lang="en-US" sz="8800" dirty="0"/>
              <a:t>Talk to your teen about errors you </a:t>
            </a:r>
            <a:r>
              <a:rPr lang="en-US" sz="8800" dirty="0" smtClean="0"/>
              <a:t>(their parents) </a:t>
            </a:r>
            <a:r>
              <a:rPr lang="en-US" sz="8800" dirty="0"/>
              <a:t>have made, so they realize that not even </a:t>
            </a:r>
          </a:p>
          <a:p>
            <a:pPr marL="0" indent="0">
              <a:buNone/>
            </a:pPr>
            <a:r>
              <a:rPr lang="en-US" sz="8800" dirty="0"/>
              <a:t>          </a:t>
            </a:r>
            <a:r>
              <a:rPr lang="en-US" sz="8800" dirty="0" smtClean="0"/>
              <a:t>    </a:t>
            </a:r>
            <a:r>
              <a:rPr lang="en-US" sz="8800" dirty="0"/>
              <a:t>you are perfect</a:t>
            </a:r>
            <a:r>
              <a:rPr lang="en-US" sz="8800" dirty="0" smtClean="0"/>
              <a:t>.</a:t>
            </a:r>
          </a:p>
          <a:p>
            <a:pPr marL="0" indent="0">
              <a:buNone/>
            </a:pPr>
            <a:endParaRPr lang="en-US" sz="8800" dirty="0"/>
          </a:p>
          <a:p>
            <a:pPr marL="0" indent="0">
              <a:buNone/>
            </a:pPr>
            <a:r>
              <a:rPr lang="en-US" sz="8800" dirty="0" smtClean="0"/>
              <a:t>Help them understand that social </a:t>
            </a:r>
            <a:r>
              <a:rPr lang="en-US" sz="8800" dirty="0"/>
              <a:t>m</a:t>
            </a:r>
            <a:r>
              <a:rPr lang="en-US" sz="8800" dirty="0" smtClean="0"/>
              <a:t>edia does not show all of the hardships/errors</a:t>
            </a:r>
          </a:p>
          <a:p>
            <a:pPr marL="0" indent="0">
              <a:buNone/>
            </a:pPr>
            <a:r>
              <a:rPr lang="en-US" sz="8800" dirty="0"/>
              <a:t> </a:t>
            </a:r>
            <a:r>
              <a:rPr lang="en-US" sz="8800" dirty="0" smtClean="0"/>
              <a:t>             others experience.</a:t>
            </a:r>
          </a:p>
          <a:p>
            <a:pPr marL="0" indent="0">
              <a:buNone/>
            </a:pPr>
            <a:endParaRPr lang="en-US" sz="8800" dirty="0" smtClean="0"/>
          </a:p>
          <a:p>
            <a:pPr marL="0" indent="0">
              <a:buNone/>
            </a:pPr>
            <a:r>
              <a:rPr lang="en-US" sz="8800" dirty="0" smtClean="0"/>
              <a:t>Allow them to only compare their efforts to their efforts – not to others, and you do </a:t>
            </a:r>
          </a:p>
          <a:p>
            <a:pPr marL="0" indent="0">
              <a:buNone/>
            </a:pPr>
            <a:r>
              <a:rPr lang="en-US" sz="8800" dirty="0"/>
              <a:t> </a:t>
            </a:r>
            <a:r>
              <a:rPr lang="en-US" sz="8800" dirty="0" smtClean="0"/>
              <a:t>             the same. Focus on their areas of competence. </a:t>
            </a:r>
          </a:p>
          <a:p>
            <a:pPr marL="0" indent="0">
              <a:buNone/>
            </a:pPr>
            <a:endParaRPr lang="en-US" sz="8800" dirty="0" smtClean="0"/>
          </a:p>
          <a:p>
            <a:pPr marL="0" indent="0">
              <a:buNone/>
            </a:pPr>
            <a:r>
              <a:rPr lang="en-US" sz="8800" dirty="0" smtClean="0"/>
              <a:t>Show unconditional love and acceptance. </a:t>
            </a:r>
            <a:endParaRPr lang="en-US" sz="8800" dirty="0"/>
          </a:p>
        </p:txBody>
      </p:sp>
    </p:spTree>
    <p:extLst>
      <p:ext uri="{BB962C8B-B14F-4D97-AF65-F5344CB8AC3E}">
        <p14:creationId xmlns:p14="http://schemas.microsoft.com/office/powerpoint/2010/main" val="14368297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50000">
              <a:srgbClr val="FFFF00"/>
            </a:gs>
            <a:gs pos="71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What Can Parents Do?   (continued)</a:t>
            </a:r>
            <a:endParaRPr lang="en-US" dirty="0"/>
          </a:p>
        </p:txBody>
      </p:sp>
      <p:sp>
        <p:nvSpPr>
          <p:cNvPr id="3" name="Content Placeholder 2"/>
          <p:cNvSpPr>
            <a:spLocks noGrp="1"/>
          </p:cNvSpPr>
          <p:nvPr>
            <p:ph idx="1"/>
          </p:nvPr>
        </p:nvSpPr>
        <p:spPr/>
        <p:txBody>
          <a:bodyPr>
            <a:normAutofit lnSpcReduction="10000"/>
          </a:bodyPr>
          <a:lstStyle/>
          <a:p>
            <a:endParaRPr lang="en-US" dirty="0"/>
          </a:p>
          <a:p>
            <a:pPr marL="0" indent="0">
              <a:buNone/>
            </a:pPr>
            <a:r>
              <a:rPr lang="en-US" dirty="0" smtClean="0"/>
              <a:t>Promote</a:t>
            </a:r>
            <a:r>
              <a:rPr lang="en-US" b="1" dirty="0" smtClean="0"/>
              <a:t> </a:t>
            </a:r>
            <a:r>
              <a:rPr lang="en-US" dirty="0"/>
              <a:t>s</a:t>
            </a:r>
            <a:r>
              <a:rPr lang="en-US" dirty="0" smtClean="0"/>
              <a:t>piritual </a:t>
            </a:r>
            <a:r>
              <a:rPr lang="en-US" dirty="0"/>
              <a:t>faith </a:t>
            </a:r>
            <a:r>
              <a:rPr lang="en-US" dirty="0" smtClean="0"/>
              <a:t>and/or </a:t>
            </a:r>
            <a:r>
              <a:rPr lang="en-US" dirty="0"/>
              <a:t>regular church attendance </a:t>
            </a:r>
          </a:p>
          <a:p>
            <a:pPr marL="0" indent="0">
              <a:buNone/>
            </a:pPr>
            <a:r>
              <a:rPr lang="en-US" dirty="0" smtClean="0"/>
              <a:t>Promote</a:t>
            </a:r>
            <a:r>
              <a:rPr lang="en-US" b="1" dirty="0" smtClean="0"/>
              <a:t> </a:t>
            </a:r>
            <a:r>
              <a:rPr lang="en-US" dirty="0"/>
              <a:t>c</a:t>
            </a:r>
            <a:r>
              <a:rPr lang="en-US" dirty="0" smtClean="0"/>
              <a:t>ultural, family values, and/or </a:t>
            </a:r>
            <a:r>
              <a:rPr lang="en-US" dirty="0"/>
              <a:t>religious beliefs that affirm </a:t>
            </a:r>
            <a:r>
              <a:rPr lang="en-US" dirty="0" smtClean="0"/>
              <a:t>life</a:t>
            </a:r>
          </a:p>
          <a:p>
            <a:pPr marL="0" indent="0">
              <a:buNone/>
            </a:pPr>
            <a:r>
              <a:rPr lang="en-US" dirty="0"/>
              <a:t> </a:t>
            </a:r>
            <a:r>
              <a:rPr lang="en-US" dirty="0" smtClean="0"/>
              <a:t>              </a:t>
            </a:r>
            <a:r>
              <a:rPr lang="en-US" dirty="0"/>
              <a:t>and discourage suicide </a:t>
            </a:r>
          </a:p>
          <a:p>
            <a:pPr marL="0" indent="0">
              <a:buNone/>
            </a:pPr>
            <a:r>
              <a:rPr lang="en-US" dirty="0" smtClean="0"/>
              <a:t>Teach</a:t>
            </a:r>
            <a:r>
              <a:rPr lang="en-US" b="1" dirty="0" smtClean="0"/>
              <a:t> </a:t>
            </a:r>
            <a:r>
              <a:rPr lang="en-US" dirty="0"/>
              <a:t>r</a:t>
            </a:r>
            <a:r>
              <a:rPr lang="en-US" dirty="0" smtClean="0"/>
              <a:t>esilience</a:t>
            </a:r>
            <a:r>
              <a:rPr lang="en-US" dirty="0"/>
              <a:t>: ongoing or continuing sense of hope in the face </a:t>
            </a:r>
            <a:r>
              <a:rPr lang="en-US" dirty="0" smtClean="0"/>
              <a:t>of</a:t>
            </a:r>
          </a:p>
          <a:p>
            <a:pPr marL="0" indent="0">
              <a:buNone/>
            </a:pPr>
            <a:r>
              <a:rPr lang="en-US" dirty="0"/>
              <a:t> </a:t>
            </a:r>
            <a:r>
              <a:rPr lang="en-US" dirty="0" smtClean="0"/>
              <a:t>              </a:t>
            </a:r>
            <a:r>
              <a:rPr lang="en-US" dirty="0"/>
              <a:t>adversity </a:t>
            </a:r>
          </a:p>
          <a:p>
            <a:pPr marL="0" indent="0">
              <a:buNone/>
            </a:pPr>
            <a:r>
              <a:rPr lang="en-US" dirty="0" smtClean="0"/>
              <a:t>Teach </a:t>
            </a:r>
            <a:r>
              <a:rPr lang="en-US" dirty="0" smtClean="0"/>
              <a:t>and role model </a:t>
            </a:r>
            <a:r>
              <a:rPr lang="en-US" dirty="0"/>
              <a:t>f</a:t>
            </a:r>
            <a:r>
              <a:rPr lang="en-US" dirty="0" smtClean="0"/>
              <a:t>rustration </a:t>
            </a:r>
            <a:r>
              <a:rPr lang="en-US" dirty="0"/>
              <a:t>tolerance and emotional regulation </a:t>
            </a:r>
          </a:p>
          <a:p>
            <a:pPr marL="0" indent="0">
              <a:buNone/>
            </a:pPr>
            <a:r>
              <a:rPr lang="en-US" dirty="0" smtClean="0"/>
              <a:t>Encourage </a:t>
            </a:r>
            <a:r>
              <a:rPr lang="en-US" dirty="0" smtClean="0"/>
              <a:t>healthy body </a:t>
            </a:r>
            <a:r>
              <a:rPr lang="en-US" dirty="0"/>
              <a:t>image, care, and </a:t>
            </a:r>
            <a:r>
              <a:rPr lang="en-US" dirty="0" smtClean="0"/>
              <a:t>protection.</a:t>
            </a:r>
          </a:p>
          <a:p>
            <a:pPr marL="0" indent="0">
              <a:buNone/>
            </a:pPr>
            <a:r>
              <a:rPr lang="en-US" dirty="0"/>
              <a:t> </a:t>
            </a:r>
            <a:r>
              <a:rPr lang="en-US" dirty="0" smtClean="0"/>
              <a:t>              No fat or thin talk. </a:t>
            </a:r>
            <a:endParaRPr lang="en-US" dirty="0"/>
          </a:p>
        </p:txBody>
      </p:sp>
    </p:spTree>
    <p:extLst>
      <p:ext uri="{BB962C8B-B14F-4D97-AF65-F5344CB8AC3E}">
        <p14:creationId xmlns:p14="http://schemas.microsoft.com/office/powerpoint/2010/main" val="2478628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EFEFE"/>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212081"/>
            <a:ext cx="10515600" cy="624839"/>
          </a:xfrm>
        </p:spPr>
        <p:txBody>
          <a:bodyPr/>
          <a:lstStyle/>
          <a:p>
            <a:pPr marL="0" indent="0">
              <a:buNone/>
            </a:pPr>
            <a:r>
              <a:rPr lang="en-US" dirty="0"/>
              <a:t> </a:t>
            </a:r>
            <a:r>
              <a:rPr lang="en-US" dirty="0" smtClean="0"/>
              <a:t>                                                                               </a:t>
            </a:r>
            <a:r>
              <a:rPr lang="en-US" dirty="0" smtClean="0">
                <a:solidFill>
                  <a:schemeClr val="accent6">
                    <a:lumMod val="75000"/>
                  </a:schemeClr>
                </a:solidFill>
              </a:rPr>
              <a:t>Theodore Roosevelt</a:t>
            </a:r>
            <a:endParaRPr lang="en-US" dirty="0">
              <a:solidFill>
                <a:schemeClr val="accent6">
                  <a:lumMod val="75000"/>
                </a:schemeClr>
              </a:solidFill>
            </a:endParaRPr>
          </a:p>
        </p:txBody>
      </p:sp>
      <p:sp>
        <p:nvSpPr>
          <p:cNvPr id="5" name="Title 4"/>
          <p:cNvSpPr>
            <a:spLocks noGrp="1"/>
          </p:cNvSpPr>
          <p:nvPr>
            <p:ph type="title"/>
          </p:nvPr>
        </p:nvSpPr>
        <p:spPr>
          <a:xfrm>
            <a:off x="838200" y="365125"/>
            <a:ext cx="10515600" cy="5578475"/>
          </a:xfrm>
        </p:spPr>
        <p:txBody>
          <a:bodyPr>
            <a:normAutofit/>
          </a:bodyPr>
          <a:lstStyle/>
          <a:p>
            <a:r>
              <a:rPr lang="en-US" sz="4800" dirty="0" smtClean="0">
                <a:solidFill>
                  <a:schemeClr val="accent6">
                    <a:lumMod val="75000"/>
                  </a:schemeClr>
                </a:solidFill>
                <a:latin typeface="Adobe Garamond Pro Bold" panose="02020702060506020403" pitchFamily="18" charset="0"/>
              </a:rPr>
              <a:t>       “Comparison is the thief of joy.”</a:t>
            </a:r>
            <a:endParaRPr lang="en-US" sz="4800" dirty="0">
              <a:solidFill>
                <a:schemeClr val="accent6">
                  <a:lumMod val="75000"/>
                </a:schemeClr>
              </a:solidFill>
              <a:latin typeface="Adobe Garamond Pro Bold" panose="02020702060506020403" pitchFamily="18" charset="0"/>
            </a:endParaRPr>
          </a:p>
        </p:txBody>
      </p:sp>
    </p:spTree>
    <p:extLst>
      <p:ext uri="{BB962C8B-B14F-4D97-AF65-F5344CB8AC3E}">
        <p14:creationId xmlns:p14="http://schemas.microsoft.com/office/powerpoint/2010/main" val="236393742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442</TotalTime>
  <Words>1422</Words>
  <Application>Microsoft Office PowerPoint</Application>
  <PresentationFormat>Widescreen</PresentationFormat>
  <Paragraphs>164</Paragraphs>
  <Slides>17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Adobe Garamond Pro Bold</vt:lpstr>
      <vt:lpstr>Arial</vt:lpstr>
      <vt:lpstr>Calibri</vt:lpstr>
      <vt:lpstr>Calibri Light</vt:lpstr>
      <vt:lpstr>Office Theme</vt:lpstr>
      <vt:lpstr> Battling Depression in  High Achievers/Perfectionists</vt:lpstr>
      <vt:lpstr> Perfectionism:         Multidimensional personality trait characterized by … </vt:lpstr>
      <vt:lpstr>Perfectionism vs. High Achievers</vt:lpstr>
      <vt:lpstr>Unhealthy Habits of Perfectionism</vt:lpstr>
      <vt:lpstr>Unhealthy Habits of Perfectionism… (continued)</vt:lpstr>
      <vt:lpstr>                 Your Perfectionistic Teen</vt:lpstr>
      <vt:lpstr>Depression:          Symptoms In Adolescents May Include…</vt:lpstr>
      <vt:lpstr>                  Gifted and Talented Students     Gifted and talented students report problems      such as:</vt:lpstr>
      <vt:lpstr>               Suicide in The United States</vt:lpstr>
      <vt:lpstr>                   Depression and Suicide</vt:lpstr>
      <vt:lpstr>           Suicide Risk and Substance Use</vt:lpstr>
      <vt:lpstr>         Common Characteristics of Suicide</vt:lpstr>
      <vt:lpstr>   Common Characteristics of Suicide (cont.)</vt:lpstr>
      <vt:lpstr>                     What Can Parents Do?</vt:lpstr>
      <vt:lpstr>        What Can Parents Do?   (continued)</vt:lpstr>
      <vt:lpstr>        What Can Parents Do?   (continued)</vt:lpstr>
      <vt:lpstr>       “Comparison is the thief of joy.”</vt:lpstr>
    </vt:vector>
  </TitlesOfParts>
  <Company>Highland Park ISD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Battling Depression in High Achievers/Perfectionists</dc:title>
  <dc:creator>Candice Conner</dc:creator>
  <cp:lastModifiedBy>Candice Conner</cp:lastModifiedBy>
  <cp:revision>42</cp:revision>
  <cp:lastPrinted>2016-02-18T16:37:42Z</cp:lastPrinted>
  <dcterms:created xsi:type="dcterms:W3CDTF">2016-02-16T23:25:48Z</dcterms:created>
  <dcterms:modified xsi:type="dcterms:W3CDTF">2016-02-18T20:59:45Z</dcterms:modified>
</cp:coreProperties>
</file>